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14630400" cy="8229600"/>
  <p:notesSz cx="8229600" cy="14630400"/>
  <p:embeddedFontLst>
    <p:embeddedFont>
      <p:font typeface="Gelasio Semi Bold"/>
      <p:regular r:id="rId20"/>
    </p:embeddedFont>
    <p:embeddedFont>
      <p:font typeface="Gelasio Semi Bold"/>
      <p:regular r:id="rId21"/>
    </p:embeddedFont>
    <p:embeddedFont>
      <p:font typeface="Gelasio Semi Bold"/>
      <p:regular r:id="rId22"/>
    </p:embeddedFont>
    <p:embeddedFont>
      <p:font typeface="Gelasio Semi Bold"/>
      <p:regular r:id="rId23"/>
    </p:embeddedFont>
    <p:embeddedFont>
      <p:font typeface="Gelasio"/>
      <p:regular r:id="rId24"/>
    </p:embeddedFont>
    <p:embeddedFont>
      <p:font typeface="Gelasio"/>
      <p:regular r:id="rId25"/>
    </p:embeddedFont>
    <p:embeddedFont>
      <p:font typeface="Gelasio"/>
      <p:regular r:id="rId26"/>
    </p:embeddedFont>
    <p:embeddedFont>
      <p:font typeface="Gelasio"/>
      <p:regular r:id="rId2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2-1.png>
</file>

<file path=ppt/media/image-12-2.png>
</file>

<file path=ppt/media/image-13-1.png>
</file>

<file path=ppt/media/image-2-1.png>
</file>

<file path=ppt/media/image-2-2.png>
</file>

<file path=ppt/media/image-2-3.png>
</file>

<file path=ppt/media/image-3-1.png>
</file>

<file path=ppt/media/image-5-1.png>
</file>

<file path=ppt/media/image-6-1.png>
</file>

<file path=ppt/media/image-6-2.png>
</file>

<file path=ppt/media/image-6-3.sv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3.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sv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7315200" cy="8229600"/>
          </a:xfrm>
          <a:prstGeom prst="rect">
            <a:avLst/>
          </a:prstGeom>
        </p:spPr>
      </p:pic>
      <p:sp>
        <p:nvSpPr>
          <p:cNvPr id="3" name="Text 0"/>
          <p:cNvSpPr/>
          <p:nvPr/>
        </p:nvSpPr>
        <p:spPr>
          <a:xfrm>
            <a:off x="8108990" y="2697242"/>
            <a:ext cx="5727621" cy="2835116"/>
          </a:xfrm>
          <a:prstGeom prst="rect">
            <a:avLst/>
          </a:prstGeom>
          <a:noFill/>
          <a:ln/>
        </p:spPr>
        <p:txBody>
          <a:bodyPr wrap="square" lIns="0" tIns="0" rIns="0" bIns="0" rtlCol="0" anchor="t"/>
          <a:lstStyle/>
          <a:p>
            <a:pPr algn="l" indent="0" marL="0">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U.S. Treasury – Spending USA| Challenge X Final Presentation</a:t>
            </a:r>
            <a:endParaRPr lang="en-US" sz="4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587573" y="650438"/>
            <a:ext cx="3693319" cy="6511290"/>
          </a:xfrm>
          <a:prstGeom prst="rect">
            <a:avLst/>
          </a:prstGeom>
        </p:spPr>
      </p:pic>
      <p:sp>
        <p:nvSpPr>
          <p:cNvPr id="3" name="Text 0"/>
          <p:cNvSpPr/>
          <p:nvPr/>
        </p:nvSpPr>
        <p:spPr>
          <a:xfrm>
            <a:off x="587573" y="7350562"/>
            <a:ext cx="6522839" cy="268605"/>
          </a:xfrm>
          <a:prstGeom prst="rect">
            <a:avLst/>
          </a:prstGeom>
          <a:noFill/>
          <a:ln/>
        </p:spPr>
        <p:txBody>
          <a:bodyPr wrap="none" lIns="0" tIns="0" rIns="0" bIns="0" rtlCol="0" anchor="t"/>
          <a:lstStyle/>
          <a:p>
            <a:pPr algn="l" indent="0" marL="0">
              <a:lnSpc>
                <a:spcPts val="2100"/>
              </a:lnSpc>
              <a:buNone/>
            </a:pPr>
            <a:endParaRPr lang="en-US" sz="1300" dirty="0"/>
          </a:p>
        </p:txBody>
      </p:sp>
      <p:sp>
        <p:nvSpPr>
          <p:cNvPr id="4" name="Text 1"/>
          <p:cNvSpPr/>
          <p:nvPr/>
        </p:nvSpPr>
        <p:spPr>
          <a:xfrm>
            <a:off x="7527608" y="2670096"/>
            <a:ext cx="4197072" cy="524589"/>
          </a:xfrm>
          <a:prstGeom prst="rect">
            <a:avLst/>
          </a:prstGeom>
          <a:noFill/>
          <a:ln/>
        </p:spPr>
        <p:txBody>
          <a:bodyPr wrap="none" lIns="0" tIns="0" rIns="0" bIns="0" rtlCol="0" anchor="t"/>
          <a:lstStyle/>
          <a:p>
            <a:pPr algn="l" indent="0" marL="0">
              <a:lnSpc>
                <a:spcPts val="4100"/>
              </a:lnSpc>
              <a:buNone/>
            </a:pPr>
            <a:r>
              <a:rPr lang="en-US" sz="3300" dirty="0">
                <a:solidFill>
                  <a:srgbClr val="484237"/>
                </a:solidFill>
                <a:latin typeface="Gelasio Semi Bold" pitchFamily="34" charset="0"/>
                <a:ea typeface="Gelasio Semi Bold" pitchFamily="34" charset="-122"/>
                <a:cs typeface="Gelasio Semi Bold" pitchFamily="34" charset="-120"/>
              </a:rPr>
              <a:t>Story of the game:</a:t>
            </a:r>
            <a:endParaRPr lang="en-US" sz="3300" dirty="0"/>
          </a:p>
        </p:txBody>
      </p:sp>
      <p:sp>
        <p:nvSpPr>
          <p:cNvPr id="5" name="Text 2"/>
          <p:cNvSpPr/>
          <p:nvPr/>
        </p:nvSpPr>
        <p:spPr>
          <a:xfrm>
            <a:off x="7527608" y="3362563"/>
            <a:ext cx="6522839" cy="268605"/>
          </a:xfrm>
          <a:prstGeom prst="rect">
            <a:avLst/>
          </a:prstGeom>
          <a:noFill/>
          <a:ln/>
        </p:spPr>
        <p:txBody>
          <a:bodyPr wrap="none" lIns="0" tIns="0" rIns="0" bIns="0" rtlCol="0" anchor="t"/>
          <a:lstStyle/>
          <a:p>
            <a:pPr algn="l" indent="0" marL="0">
              <a:lnSpc>
                <a:spcPts val="2100"/>
              </a:lnSpc>
              <a:buNone/>
            </a:pPr>
            <a:r>
              <a:rPr lang="en-US" sz="1300" dirty="0">
                <a:solidFill>
                  <a:srgbClr val="746558"/>
                </a:solidFill>
                <a:latin typeface="Gelasio" pitchFamily="34" charset="0"/>
                <a:ea typeface="Gelasio" pitchFamily="34" charset="-122"/>
                <a:cs typeface="Gelasio" pitchFamily="34" charset="-120"/>
              </a:rPr>
              <a:t>It is a pun to the word "Treasury". Treasure - y,</a:t>
            </a:r>
            <a:endParaRPr lang="en-US" sz="1300" dirty="0"/>
          </a:p>
        </p:txBody>
      </p:sp>
      <p:sp>
        <p:nvSpPr>
          <p:cNvPr id="6" name="Text 3"/>
          <p:cNvSpPr/>
          <p:nvPr/>
        </p:nvSpPr>
        <p:spPr>
          <a:xfrm>
            <a:off x="7527608" y="3782258"/>
            <a:ext cx="6522839" cy="268605"/>
          </a:xfrm>
          <a:prstGeom prst="rect">
            <a:avLst/>
          </a:prstGeom>
          <a:noFill/>
          <a:ln/>
        </p:spPr>
        <p:txBody>
          <a:bodyPr wrap="none" lIns="0" tIns="0" rIns="0" bIns="0" rtlCol="0" anchor="t"/>
          <a:lstStyle/>
          <a:p>
            <a:pPr algn="l" indent="0" marL="0">
              <a:lnSpc>
                <a:spcPts val="2100"/>
              </a:lnSpc>
              <a:buNone/>
            </a:pPr>
            <a:r>
              <a:rPr lang="en-US" sz="1300" dirty="0">
                <a:solidFill>
                  <a:srgbClr val="746558"/>
                </a:solidFill>
                <a:latin typeface="Gelasio" pitchFamily="34" charset="0"/>
                <a:ea typeface="Gelasio" pitchFamily="34" charset="-122"/>
                <a:cs typeface="Gelasio" pitchFamily="34" charset="-120"/>
              </a:rPr>
              <a:t>Mythologically dragons are known for being attracted to treasures/guarding treasures.</a:t>
            </a:r>
            <a:endParaRPr lang="en-US" sz="1300" dirty="0"/>
          </a:p>
        </p:txBody>
      </p:sp>
      <p:sp>
        <p:nvSpPr>
          <p:cNvPr id="7" name="Text 4"/>
          <p:cNvSpPr/>
          <p:nvPr/>
        </p:nvSpPr>
        <p:spPr>
          <a:xfrm>
            <a:off x="7527608" y="4201954"/>
            <a:ext cx="6522839" cy="268605"/>
          </a:xfrm>
          <a:prstGeom prst="rect">
            <a:avLst/>
          </a:prstGeom>
          <a:noFill/>
          <a:ln/>
        </p:spPr>
        <p:txBody>
          <a:bodyPr wrap="none" lIns="0" tIns="0" rIns="0" bIns="0" rtlCol="0" anchor="t"/>
          <a:lstStyle/>
          <a:p>
            <a:pPr algn="l" indent="0" marL="0">
              <a:lnSpc>
                <a:spcPts val="2100"/>
              </a:lnSpc>
              <a:buNone/>
            </a:pPr>
            <a:r>
              <a:rPr lang="en-US" sz="1300" dirty="0">
                <a:solidFill>
                  <a:srgbClr val="746558"/>
                </a:solidFill>
                <a:latin typeface="Gelasio" pitchFamily="34" charset="0"/>
                <a:ea typeface="Gelasio" pitchFamily="34" charset="-122"/>
                <a:cs typeface="Gelasio" pitchFamily="34" charset="-120"/>
              </a:rPr>
              <a:t>So it would be fun to roleplay as the protector of the treasury from the greedy dragon.</a:t>
            </a:r>
            <a:endParaRPr lang="en-US" sz="1300" dirty="0"/>
          </a:p>
        </p:txBody>
      </p:sp>
      <p:sp>
        <p:nvSpPr>
          <p:cNvPr id="8" name="Text 5"/>
          <p:cNvSpPr/>
          <p:nvPr/>
        </p:nvSpPr>
        <p:spPr>
          <a:xfrm>
            <a:off x="7527608" y="4621649"/>
            <a:ext cx="6522839" cy="537210"/>
          </a:xfrm>
          <a:prstGeom prst="rect">
            <a:avLst/>
          </a:prstGeom>
          <a:noFill/>
          <a:ln/>
        </p:spPr>
        <p:txBody>
          <a:bodyPr wrap="square" lIns="0" tIns="0" rIns="0" bIns="0" rtlCol="0" anchor="t"/>
          <a:lstStyle/>
          <a:p>
            <a:pPr algn="l" indent="0" marL="0">
              <a:lnSpc>
                <a:spcPts val="2100"/>
              </a:lnSpc>
              <a:buNone/>
            </a:pPr>
            <a:r>
              <a:rPr lang="en-US" sz="1300" dirty="0">
                <a:solidFill>
                  <a:srgbClr val="746558"/>
                </a:solidFill>
                <a:latin typeface="Gelasio" pitchFamily="34" charset="0"/>
                <a:ea typeface="Gelasio" pitchFamily="34" charset="-122"/>
                <a:cs typeface="Gelasio" pitchFamily="34" charset="-120"/>
              </a:rPr>
              <a:t>Note: A story based introduction with dialogues between the player and a villager explaining the game and the story was planned but not executed due to time constrains.</a:t>
            </a:r>
            <a:endParaRPr lang="en-US" sz="1300" dirty="0"/>
          </a:p>
        </p:txBody>
      </p:sp>
      <p:sp>
        <p:nvSpPr>
          <p:cNvPr id="9" name="Text 6"/>
          <p:cNvSpPr/>
          <p:nvPr/>
        </p:nvSpPr>
        <p:spPr>
          <a:xfrm>
            <a:off x="7527608" y="5309949"/>
            <a:ext cx="6522839" cy="268605"/>
          </a:xfrm>
          <a:prstGeom prst="rect">
            <a:avLst/>
          </a:prstGeom>
          <a:noFill/>
          <a:ln/>
        </p:spPr>
        <p:txBody>
          <a:bodyPr wrap="none" lIns="0" tIns="0" rIns="0" bIns="0" rtlCol="0" anchor="t"/>
          <a:lstStyle/>
          <a:p>
            <a:pPr algn="l" indent="0" marL="0">
              <a:lnSpc>
                <a:spcPts val="2100"/>
              </a:lnSpc>
              <a:buNone/>
            </a:pPr>
            <a:endParaRPr lang="en-US" sz="1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379821"/>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Current prototype:</a:t>
            </a:r>
            <a:endParaRPr lang="en-US" sz="4450" dirty="0"/>
          </a:p>
        </p:txBody>
      </p:sp>
      <p:sp>
        <p:nvSpPr>
          <p:cNvPr id="3" name="Text 1"/>
          <p:cNvSpPr/>
          <p:nvPr/>
        </p:nvSpPr>
        <p:spPr>
          <a:xfrm>
            <a:off x="793790" y="3542228"/>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Accesses UST API and extracts information relative to location (state based)</a:t>
            </a:r>
            <a:endParaRPr lang="en-US" sz="1750" dirty="0"/>
          </a:p>
        </p:txBody>
      </p:sp>
      <p:sp>
        <p:nvSpPr>
          <p:cNvPr id="4" name="Text 2"/>
          <p:cNvSpPr/>
          <p:nvPr/>
        </p:nvSpPr>
        <p:spPr>
          <a:xfrm>
            <a:off x="793790" y="3984427"/>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Creates simple quizzes with two options (one correct the other incorrect )</a:t>
            </a:r>
            <a:endParaRPr lang="en-US" sz="1750" dirty="0"/>
          </a:p>
        </p:txBody>
      </p:sp>
      <p:sp>
        <p:nvSpPr>
          <p:cNvPr id="5" name="Text 3"/>
          <p:cNvSpPr/>
          <p:nvPr/>
        </p:nvSpPr>
        <p:spPr>
          <a:xfrm>
            <a:off x="793790" y="4426625"/>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Swipe based gameplay to simulate mobile gameplay</a:t>
            </a:r>
            <a:endParaRPr lang="en-US" sz="1750" dirty="0"/>
          </a:p>
        </p:txBody>
      </p:sp>
      <p:sp>
        <p:nvSpPr>
          <p:cNvPr id="6" name="Text 4"/>
          <p:cNvSpPr/>
          <p:nvPr/>
        </p:nvSpPr>
        <p:spPr>
          <a:xfrm>
            <a:off x="793790" y="4868823"/>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Animations to make the game look more vivid</a:t>
            </a:r>
            <a:endParaRPr lang="en-US" sz="1750" dirty="0"/>
          </a:p>
        </p:txBody>
      </p:sp>
      <p:sp>
        <p:nvSpPr>
          <p:cNvPr id="7" name="Text 5"/>
          <p:cNvSpPr/>
          <p:nvPr/>
        </p:nvSpPr>
        <p:spPr>
          <a:xfrm>
            <a:off x="793790" y="5486876"/>
            <a:ext cx="130428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30553"/>
          </a:xfrm>
          <a:prstGeom prst="rect">
            <a:avLst/>
          </a:prstGeom>
        </p:spPr>
      </p:pic>
      <p:sp>
        <p:nvSpPr>
          <p:cNvPr id="3" name="Shape 0"/>
          <p:cNvSpPr/>
          <p:nvPr/>
        </p:nvSpPr>
        <p:spPr>
          <a:xfrm>
            <a:off x="0" y="0"/>
            <a:ext cx="14630400" cy="8230553"/>
          </a:xfrm>
          <a:prstGeom prst="rect">
            <a:avLst/>
          </a:prstGeom>
          <a:solidFill>
            <a:srgbClr val="F9F6F0">
              <a:alpha val="85000"/>
            </a:srgbClr>
          </a:solidFill>
          <a:ln/>
        </p:spPr>
      </p:sp>
      <p:pic>
        <p:nvPicPr>
          <p:cNvPr id="4" name="Image 1" descr="preencoded.png">    </p:cNvPr>
          <p:cNvPicPr>
            <a:picLocks noChangeAspect="1"/>
          </p:cNvPicPr>
          <p:nvPr/>
        </p:nvPicPr>
        <p:blipFill>
          <a:blip r:embed="rId2"/>
          <a:stretch>
            <a:fillRect/>
          </a:stretch>
        </p:blipFill>
        <p:spPr>
          <a:xfrm>
            <a:off x="538163" y="595789"/>
            <a:ext cx="3877389" cy="6654522"/>
          </a:xfrm>
          <a:prstGeom prst="rect">
            <a:avLst/>
          </a:prstGeom>
        </p:spPr>
      </p:pic>
      <p:sp>
        <p:nvSpPr>
          <p:cNvPr id="5" name="Text 1"/>
          <p:cNvSpPr/>
          <p:nvPr/>
        </p:nvSpPr>
        <p:spPr>
          <a:xfrm>
            <a:off x="538163" y="7423309"/>
            <a:ext cx="6589514" cy="246102"/>
          </a:xfrm>
          <a:prstGeom prst="rect">
            <a:avLst/>
          </a:prstGeom>
          <a:noFill/>
          <a:ln/>
        </p:spPr>
        <p:txBody>
          <a:bodyPr wrap="none" lIns="0" tIns="0" rIns="0" bIns="0" rtlCol="0" anchor="t"/>
          <a:lstStyle/>
          <a:p>
            <a:pPr algn="l" indent="0" marL="0">
              <a:lnSpc>
                <a:spcPts val="1900"/>
              </a:lnSpc>
              <a:buNone/>
            </a:pPr>
            <a:endParaRPr lang="en-US" sz="1200" dirty="0"/>
          </a:p>
        </p:txBody>
      </p:sp>
      <p:sp>
        <p:nvSpPr>
          <p:cNvPr id="6" name="Text 2"/>
          <p:cNvSpPr/>
          <p:nvPr/>
        </p:nvSpPr>
        <p:spPr>
          <a:xfrm>
            <a:off x="7510343" y="3175278"/>
            <a:ext cx="4201120" cy="480536"/>
          </a:xfrm>
          <a:prstGeom prst="rect">
            <a:avLst/>
          </a:prstGeom>
          <a:noFill/>
          <a:ln/>
        </p:spPr>
        <p:txBody>
          <a:bodyPr wrap="none" lIns="0" tIns="0" rIns="0" bIns="0" rtlCol="0" anchor="t"/>
          <a:lstStyle/>
          <a:p>
            <a:pPr algn="l" indent="0" marL="0">
              <a:lnSpc>
                <a:spcPts val="3750"/>
              </a:lnSpc>
              <a:buNone/>
            </a:pPr>
            <a:r>
              <a:rPr lang="en-US" sz="3000" dirty="0">
                <a:solidFill>
                  <a:srgbClr val="484237"/>
                </a:solidFill>
                <a:latin typeface="Gelasio Semi Bold" pitchFamily="34" charset="0"/>
                <a:ea typeface="Gelasio Semi Bold" pitchFamily="34" charset="-122"/>
                <a:cs typeface="Gelasio Semi Bold" pitchFamily="34" charset="-120"/>
              </a:rPr>
              <a:t>Final Product Preview</a:t>
            </a:r>
            <a:endParaRPr lang="en-US" sz="3000" dirty="0"/>
          </a:p>
        </p:txBody>
      </p:sp>
      <p:sp>
        <p:nvSpPr>
          <p:cNvPr id="7" name="Text 3"/>
          <p:cNvSpPr/>
          <p:nvPr/>
        </p:nvSpPr>
        <p:spPr>
          <a:xfrm>
            <a:off x="7510343" y="3809524"/>
            <a:ext cx="6589514" cy="492204"/>
          </a:xfrm>
          <a:prstGeom prst="rect">
            <a:avLst/>
          </a:prstGeom>
          <a:noFill/>
          <a:ln/>
        </p:spPr>
        <p:txBody>
          <a:bodyPr wrap="square" lIns="0" tIns="0" rIns="0" bIns="0" rtlCol="0" anchor="t"/>
          <a:lstStyle/>
          <a:p>
            <a:pPr algn="l" indent="0" marL="0">
              <a:lnSpc>
                <a:spcPts val="1900"/>
              </a:lnSpc>
              <a:buNone/>
            </a:pPr>
            <a:r>
              <a:rPr lang="en-US" sz="1200" dirty="0">
                <a:solidFill>
                  <a:srgbClr val="746558"/>
                </a:solidFill>
                <a:latin typeface="Gelasio" pitchFamily="34" charset="0"/>
                <a:ea typeface="Gelasio" pitchFamily="34" charset="-122"/>
                <a:cs typeface="Gelasio" pitchFamily="34" charset="-120"/>
              </a:rPr>
              <a:t>Here's a glimpse of the 'USA Treasure-y knight' in action, showcasing its intuitive interface and powerful analytical capabilities.</a:t>
            </a:r>
            <a:endParaRPr lang="en-US" sz="1200" dirty="0"/>
          </a:p>
        </p:txBody>
      </p:sp>
      <p:sp>
        <p:nvSpPr>
          <p:cNvPr id="8" name="Text 4"/>
          <p:cNvSpPr/>
          <p:nvPr/>
        </p:nvSpPr>
        <p:spPr>
          <a:xfrm>
            <a:off x="7510343" y="4440079"/>
            <a:ext cx="6589514" cy="246102"/>
          </a:xfrm>
          <a:prstGeom prst="rect">
            <a:avLst/>
          </a:prstGeom>
          <a:noFill/>
          <a:ln/>
        </p:spPr>
        <p:txBody>
          <a:bodyPr wrap="none" lIns="0" tIns="0" rIns="0" bIns="0" rtlCol="0" anchor="t"/>
          <a:lstStyle/>
          <a:p>
            <a:pPr algn="l" indent="0" marL="0">
              <a:lnSpc>
                <a:spcPts val="1900"/>
              </a:lnSpc>
              <a:buNone/>
            </a:pPr>
            <a:endParaRPr lang="en-US" sz="1200" dirty="0"/>
          </a:p>
        </p:txBody>
      </p:sp>
      <p:sp>
        <p:nvSpPr>
          <p:cNvPr id="9" name="Text 5"/>
          <p:cNvSpPr/>
          <p:nvPr/>
        </p:nvSpPr>
        <p:spPr>
          <a:xfrm>
            <a:off x="7510343" y="4824532"/>
            <a:ext cx="6589514" cy="246102"/>
          </a:xfrm>
          <a:prstGeom prst="rect">
            <a:avLst/>
          </a:prstGeom>
          <a:noFill/>
          <a:ln/>
        </p:spPr>
        <p:txBody>
          <a:bodyPr wrap="none" lIns="0" tIns="0" rIns="0" bIns="0" rtlCol="0" anchor="t"/>
          <a:lstStyle/>
          <a:p>
            <a:pPr algn="l" indent="0" marL="0">
              <a:lnSpc>
                <a:spcPts val="1900"/>
              </a:lnSpc>
              <a:buNone/>
            </a:pPr>
            <a:r>
              <a:rPr lang="en-US" sz="1200" dirty="0">
                <a:solidFill>
                  <a:srgbClr val="746558"/>
                </a:solidFill>
                <a:latin typeface="Gelasio" pitchFamily="34" charset="0"/>
                <a:ea typeface="Gelasio" pitchFamily="34" charset="-122"/>
                <a:cs typeface="Gelasio" pitchFamily="34" charset="-120"/>
              </a:rPr>
              <a:t>We will demonstrate how the game works in demo</a:t>
            </a:r>
            <a:endParaRPr lang="en-US" sz="1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3045976"/>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Thank You</a:t>
            </a:r>
            <a:endParaRPr lang="en-US" sz="4450" dirty="0"/>
          </a:p>
        </p:txBody>
      </p:sp>
      <p:sp>
        <p:nvSpPr>
          <p:cNvPr id="4" name="Text 1"/>
          <p:cNvSpPr/>
          <p:nvPr/>
        </p:nvSpPr>
        <p:spPr>
          <a:xfrm>
            <a:off x="6280190" y="4094917"/>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746558"/>
                </a:solidFill>
                <a:latin typeface="Gelasio" pitchFamily="34" charset="0"/>
                <a:ea typeface="Gelasio" pitchFamily="34" charset="-122"/>
                <a:cs typeface="Gelasio" pitchFamily="34" charset="-120"/>
              </a:rPr>
              <a:t>We appreciate your time and consideration. We believe our project has the potential to significantly enhance the U.S. Treasury's ability to invoke interest in people about the impacts of their taxes in the real world.</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54963" y="514588"/>
            <a:ext cx="4880134" cy="584835"/>
          </a:xfrm>
          <a:prstGeom prst="rect">
            <a:avLst/>
          </a:prstGeom>
          <a:noFill/>
          <a:ln/>
        </p:spPr>
        <p:txBody>
          <a:bodyPr wrap="none" lIns="0" tIns="0" rIns="0" bIns="0" rtlCol="0" anchor="t"/>
          <a:lstStyle/>
          <a:p>
            <a:pPr algn="l" indent="0" marL="0">
              <a:lnSpc>
                <a:spcPts val="4600"/>
              </a:lnSpc>
              <a:buNone/>
            </a:pPr>
            <a:r>
              <a:rPr lang="en-US" sz="3650" dirty="0">
                <a:solidFill>
                  <a:srgbClr val="484237"/>
                </a:solidFill>
                <a:latin typeface="Gelasio Semi Bold" pitchFamily="34" charset="0"/>
                <a:ea typeface="Gelasio Semi Bold" pitchFamily="34" charset="-122"/>
                <a:cs typeface="Gelasio Semi Bold" pitchFamily="34" charset="-120"/>
              </a:rPr>
              <a:t>Meet Team Asyncode</a:t>
            </a:r>
            <a:endParaRPr lang="en-US" sz="3650" dirty="0"/>
          </a:p>
        </p:txBody>
      </p:sp>
      <p:pic>
        <p:nvPicPr>
          <p:cNvPr id="3" name="Image 0" descr="preencoded.png">    </p:cNvPr>
          <p:cNvPicPr>
            <a:picLocks noChangeAspect="1"/>
          </p:cNvPicPr>
          <p:nvPr/>
        </p:nvPicPr>
        <p:blipFill>
          <a:blip r:embed="rId1"/>
          <a:stretch>
            <a:fillRect/>
          </a:stretch>
        </p:blipFill>
        <p:spPr>
          <a:xfrm>
            <a:off x="654963" y="1473637"/>
            <a:ext cx="4284226" cy="5355193"/>
          </a:xfrm>
          <a:prstGeom prst="rect">
            <a:avLst/>
          </a:prstGeom>
        </p:spPr>
      </p:pic>
      <p:sp>
        <p:nvSpPr>
          <p:cNvPr id="4" name="Text 1"/>
          <p:cNvSpPr/>
          <p:nvPr/>
        </p:nvSpPr>
        <p:spPr>
          <a:xfrm>
            <a:off x="654963" y="7015877"/>
            <a:ext cx="2339340" cy="292418"/>
          </a:xfrm>
          <a:prstGeom prst="rect">
            <a:avLst/>
          </a:prstGeom>
          <a:noFill/>
          <a:ln/>
        </p:spPr>
        <p:txBody>
          <a:bodyPr wrap="none" lIns="0" tIns="0" rIns="0" bIns="0" rtlCol="0" anchor="t"/>
          <a:lstStyle/>
          <a:p>
            <a:pPr algn="l" indent="0" marL="0">
              <a:lnSpc>
                <a:spcPts val="2300"/>
              </a:lnSpc>
              <a:buNone/>
            </a:pPr>
            <a:r>
              <a:rPr lang="en-US" sz="1800" dirty="0">
                <a:solidFill>
                  <a:srgbClr val="746558"/>
                </a:solidFill>
                <a:latin typeface="Gelasio Semi Bold" pitchFamily="34" charset="0"/>
                <a:ea typeface="Gelasio Semi Bold" pitchFamily="34" charset="-122"/>
                <a:cs typeface="Gelasio Semi Bold" pitchFamily="34" charset="-120"/>
              </a:rPr>
              <a:t>Sandhya Pal</a:t>
            </a:r>
            <a:endParaRPr lang="en-US" sz="1800" dirty="0"/>
          </a:p>
        </p:txBody>
      </p:sp>
      <p:sp>
        <p:nvSpPr>
          <p:cNvPr id="5" name="Text 2"/>
          <p:cNvSpPr/>
          <p:nvPr/>
        </p:nvSpPr>
        <p:spPr>
          <a:xfrm>
            <a:off x="654963" y="7420570"/>
            <a:ext cx="4284226" cy="299442"/>
          </a:xfrm>
          <a:prstGeom prst="rect">
            <a:avLst/>
          </a:prstGeom>
          <a:noFill/>
          <a:ln/>
        </p:spPr>
        <p:txBody>
          <a:bodyPr wrap="none" lIns="0" tIns="0" rIns="0" bIns="0" rtlCol="0" anchor="t"/>
          <a:lstStyle/>
          <a:p>
            <a:pPr algn="l" indent="0" marL="0">
              <a:lnSpc>
                <a:spcPts val="2350"/>
              </a:lnSpc>
              <a:buNone/>
            </a:pPr>
            <a:r>
              <a:rPr lang="en-US" sz="1450" dirty="0">
                <a:solidFill>
                  <a:srgbClr val="746558"/>
                </a:solidFill>
                <a:latin typeface="Gelasio" pitchFamily="34" charset="0"/>
                <a:ea typeface="Gelasio" pitchFamily="34" charset="-122"/>
                <a:cs typeface="Gelasio" pitchFamily="34" charset="-120"/>
              </a:rPr>
              <a:t>SUAS Representative</a:t>
            </a:r>
            <a:endParaRPr lang="en-US" sz="1450" dirty="0"/>
          </a:p>
        </p:txBody>
      </p:sp>
      <p:pic>
        <p:nvPicPr>
          <p:cNvPr id="6" name="Image 1" descr="preencoded.png">    </p:cNvPr>
          <p:cNvPicPr>
            <a:picLocks noChangeAspect="1"/>
          </p:cNvPicPr>
          <p:nvPr/>
        </p:nvPicPr>
        <p:blipFill>
          <a:blip r:embed="rId2"/>
          <a:stretch>
            <a:fillRect/>
          </a:stretch>
        </p:blipFill>
        <p:spPr>
          <a:xfrm>
            <a:off x="5173028" y="1473637"/>
            <a:ext cx="4284226" cy="5355193"/>
          </a:xfrm>
          <a:prstGeom prst="rect">
            <a:avLst/>
          </a:prstGeom>
        </p:spPr>
      </p:pic>
      <p:sp>
        <p:nvSpPr>
          <p:cNvPr id="7" name="Text 3"/>
          <p:cNvSpPr/>
          <p:nvPr/>
        </p:nvSpPr>
        <p:spPr>
          <a:xfrm>
            <a:off x="5173028" y="7015877"/>
            <a:ext cx="2339340" cy="292418"/>
          </a:xfrm>
          <a:prstGeom prst="rect">
            <a:avLst/>
          </a:prstGeom>
          <a:noFill/>
          <a:ln/>
        </p:spPr>
        <p:txBody>
          <a:bodyPr wrap="none" lIns="0" tIns="0" rIns="0" bIns="0" rtlCol="0" anchor="t"/>
          <a:lstStyle/>
          <a:p>
            <a:pPr algn="l" indent="0" marL="0">
              <a:lnSpc>
                <a:spcPts val="2300"/>
              </a:lnSpc>
              <a:buNone/>
            </a:pPr>
            <a:r>
              <a:rPr lang="en-US" sz="1800" dirty="0">
                <a:solidFill>
                  <a:srgbClr val="746558"/>
                </a:solidFill>
                <a:latin typeface="Gelasio Semi Bold" pitchFamily="34" charset="0"/>
                <a:ea typeface="Gelasio Semi Bold" pitchFamily="34" charset="-122"/>
                <a:cs typeface="Gelasio Semi Bold" pitchFamily="34" charset="-120"/>
              </a:rPr>
              <a:t>Shreya Rai</a:t>
            </a:r>
            <a:endParaRPr lang="en-US" sz="1800" dirty="0"/>
          </a:p>
        </p:txBody>
      </p:sp>
      <p:sp>
        <p:nvSpPr>
          <p:cNvPr id="8" name="Text 4"/>
          <p:cNvSpPr/>
          <p:nvPr/>
        </p:nvSpPr>
        <p:spPr>
          <a:xfrm>
            <a:off x="5173028" y="7420570"/>
            <a:ext cx="4284226" cy="299442"/>
          </a:xfrm>
          <a:prstGeom prst="rect">
            <a:avLst/>
          </a:prstGeom>
          <a:noFill/>
          <a:ln/>
        </p:spPr>
        <p:txBody>
          <a:bodyPr wrap="none" lIns="0" tIns="0" rIns="0" bIns="0" rtlCol="0" anchor="t"/>
          <a:lstStyle/>
          <a:p>
            <a:pPr algn="l" indent="0" marL="0">
              <a:lnSpc>
                <a:spcPts val="2350"/>
              </a:lnSpc>
              <a:buNone/>
            </a:pPr>
            <a:r>
              <a:rPr lang="en-US" sz="1450" dirty="0">
                <a:solidFill>
                  <a:srgbClr val="746558"/>
                </a:solidFill>
                <a:latin typeface="Gelasio" pitchFamily="34" charset="0"/>
                <a:ea typeface="Gelasio" pitchFamily="34" charset="-122"/>
                <a:cs typeface="Gelasio" pitchFamily="34" charset="-120"/>
              </a:rPr>
              <a:t>SUAS Representative</a:t>
            </a:r>
            <a:endParaRPr lang="en-US" sz="1450" dirty="0"/>
          </a:p>
        </p:txBody>
      </p:sp>
      <p:pic>
        <p:nvPicPr>
          <p:cNvPr id="9" name="Image 2" descr="preencoded.png">    </p:cNvPr>
          <p:cNvPicPr>
            <a:picLocks noChangeAspect="1"/>
          </p:cNvPicPr>
          <p:nvPr/>
        </p:nvPicPr>
        <p:blipFill>
          <a:blip r:embed="rId3"/>
          <a:stretch>
            <a:fillRect/>
          </a:stretch>
        </p:blipFill>
        <p:spPr>
          <a:xfrm>
            <a:off x="9691092" y="1473637"/>
            <a:ext cx="4284345" cy="5355431"/>
          </a:xfrm>
          <a:prstGeom prst="rect">
            <a:avLst/>
          </a:prstGeom>
        </p:spPr>
      </p:pic>
      <p:sp>
        <p:nvSpPr>
          <p:cNvPr id="10" name="Text 5"/>
          <p:cNvSpPr/>
          <p:nvPr/>
        </p:nvSpPr>
        <p:spPr>
          <a:xfrm>
            <a:off x="9691092" y="7016115"/>
            <a:ext cx="2339340" cy="292418"/>
          </a:xfrm>
          <a:prstGeom prst="rect">
            <a:avLst/>
          </a:prstGeom>
          <a:noFill/>
          <a:ln/>
        </p:spPr>
        <p:txBody>
          <a:bodyPr wrap="none" lIns="0" tIns="0" rIns="0" bIns="0" rtlCol="0" anchor="t"/>
          <a:lstStyle/>
          <a:p>
            <a:pPr algn="l" indent="0" marL="0">
              <a:lnSpc>
                <a:spcPts val="2300"/>
              </a:lnSpc>
              <a:buNone/>
            </a:pPr>
            <a:r>
              <a:rPr lang="en-US" sz="1800" dirty="0">
                <a:solidFill>
                  <a:srgbClr val="746558"/>
                </a:solidFill>
                <a:latin typeface="Gelasio Semi Bold" pitchFamily="34" charset="0"/>
                <a:ea typeface="Gelasio Semi Bold" pitchFamily="34" charset="-122"/>
                <a:cs typeface="Gelasio Semi Bold" pitchFamily="34" charset="-120"/>
              </a:rPr>
              <a:t>Tahsin Mahamud</a:t>
            </a:r>
            <a:endParaRPr lang="en-US" sz="1800" dirty="0"/>
          </a:p>
        </p:txBody>
      </p:sp>
      <p:sp>
        <p:nvSpPr>
          <p:cNvPr id="11" name="Text 6"/>
          <p:cNvSpPr/>
          <p:nvPr/>
        </p:nvSpPr>
        <p:spPr>
          <a:xfrm>
            <a:off x="9691092" y="7420808"/>
            <a:ext cx="4284345" cy="299442"/>
          </a:xfrm>
          <a:prstGeom prst="rect">
            <a:avLst/>
          </a:prstGeom>
          <a:noFill/>
          <a:ln/>
        </p:spPr>
        <p:txBody>
          <a:bodyPr wrap="none" lIns="0" tIns="0" rIns="0" bIns="0" rtlCol="0" anchor="t"/>
          <a:lstStyle/>
          <a:p>
            <a:pPr algn="l" indent="0" marL="0">
              <a:lnSpc>
                <a:spcPts val="2350"/>
              </a:lnSpc>
              <a:buNone/>
            </a:pPr>
            <a:r>
              <a:rPr lang="en-US" sz="1450" dirty="0">
                <a:solidFill>
                  <a:srgbClr val="746558"/>
                </a:solidFill>
                <a:latin typeface="Gelasio" pitchFamily="34" charset="0"/>
                <a:ea typeface="Gelasio" pitchFamily="34" charset="-122"/>
                <a:cs typeface="Gelasio" pitchFamily="34" charset="-120"/>
              </a:rPr>
              <a:t>GMU Representative</a:t>
            </a:r>
            <a:endParaRPr lang="en-US" sz="1450" dirty="0"/>
          </a:p>
        </p:txBody>
      </p:sp>
      <p:sp>
        <p:nvSpPr>
          <p:cNvPr id="12" name="Text 7"/>
          <p:cNvSpPr/>
          <p:nvPr/>
        </p:nvSpPr>
        <p:spPr>
          <a:xfrm>
            <a:off x="654963" y="7930753"/>
            <a:ext cx="13320474" cy="299442"/>
          </a:xfrm>
          <a:prstGeom prst="rect">
            <a:avLst/>
          </a:prstGeom>
          <a:noFill/>
          <a:ln/>
        </p:spPr>
        <p:txBody>
          <a:bodyPr wrap="none" lIns="0" tIns="0" rIns="0" bIns="0" rtlCol="0" anchor="t"/>
          <a:lstStyle/>
          <a:p>
            <a:pPr algn="l" indent="0" marL="0">
              <a:lnSpc>
                <a:spcPts val="2350"/>
              </a:lnSpc>
              <a:buNone/>
            </a:pPr>
            <a:r>
              <a:rPr lang="en-US" sz="1450" dirty="0">
                <a:solidFill>
                  <a:srgbClr val="746558"/>
                </a:solidFill>
                <a:latin typeface="Gelasio" pitchFamily="34" charset="0"/>
                <a:ea typeface="Gelasio" pitchFamily="34" charset="-122"/>
                <a:cs typeface="Gelasio" pitchFamily="34" charset="-120"/>
              </a:rPr>
              <a:t>Our diverse team from George Mason University (GMU) and SUAS brought together varied expertise for the Challenge X Hackathon.</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91527"/>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Team Naming Concept: Asyncode</a:t>
            </a:r>
            <a:endParaRPr lang="en-US" sz="4450" dirty="0"/>
          </a:p>
        </p:txBody>
      </p:sp>
      <p:sp>
        <p:nvSpPr>
          <p:cNvPr id="4" name="Text 1"/>
          <p:cNvSpPr/>
          <p:nvPr/>
        </p:nvSpPr>
        <p:spPr>
          <a:xfrm>
            <a:off x="793790" y="4449247"/>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746558"/>
                </a:solidFill>
                <a:latin typeface="Gelasio" pitchFamily="34" charset="0"/>
                <a:ea typeface="Gelasio" pitchFamily="34" charset="-122"/>
                <a:cs typeface="Gelasio" pitchFamily="34" charset="-120"/>
              </a:rPr>
              <a:t>Our team name, Asyncode, reflects our commitment to </a:t>
            </a:r>
            <a:pPr algn="l" indent="0" marL="0">
              <a:lnSpc>
                <a:spcPts val="2850"/>
              </a:lnSpc>
              <a:buNone/>
            </a:pPr>
            <a:r>
              <a:rPr lang="en-US" sz="1750" b="1" dirty="0">
                <a:solidFill>
                  <a:srgbClr val="746558"/>
                </a:solidFill>
                <a:latin typeface="Gelasio" pitchFamily="34" charset="0"/>
                <a:ea typeface="Gelasio" pitchFamily="34" charset="-122"/>
                <a:cs typeface="Gelasio" pitchFamily="34" charset="-120"/>
              </a:rPr>
              <a:t>asynchronous collaboration</a:t>
            </a:r>
            <a:pPr algn="l" indent="0" marL="0">
              <a:lnSpc>
                <a:spcPts val="2850"/>
              </a:lnSpc>
              <a:buNone/>
            </a:pPr>
            <a:r>
              <a:rPr lang="en-US" sz="1750" dirty="0">
                <a:solidFill>
                  <a:srgbClr val="746558"/>
                </a:solidFill>
                <a:latin typeface="Gelasio" pitchFamily="34" charset="0"/>
                <a:ea typeface="Gelasio" pitchFamily="34" charset="-122"/>
                <a:cs typeface="Gelasio" pitchFamily="34" charset="-120"/>
              </a:rPr>
              <a:t> and </a:t>
            </a:r>
            <a:pPr algn="l" indent="0" marL="0">
              <a:lnSpc>
                <a:spcPts val="2850"/>
              </a:lnSpc>
              <a:buNone/>
            </a:pPr>
            <a:r>
              <a:rPr lang="en-US" sz="1750" b="1" dirty="0">
                <a:solidFill>
                  <a:srgbClr val="746558"/>
                </a:solidFill>
                <a:latin typeface="Gelasio" pitchFamily="34" charset="0"/>
                <a:ea typeface="Gelasio" pitchFamily="34" charset="-122"/>
                <a:cs typeface="Gelasio" pitchFamily="34" charset="-120"/>
              </a:rPr>
              <a:t>efficient coding</a:t>
            </a:r>
            <a:pPr algn="l" indent="0" marL="0">
              <a:lnSpc>
                <a:spcPts val="2850"/>
              </a:lnSpc>
              <a:buNone/>
            </a:pPr>
            <a:r>
              <a:rPr lang="en-US" sz="1750" dirty="0">
                <a:solidFill>
                  <a:srgbClr val="746558"/>
                </a:solidFill>
                <a:latin typeface="Gelasio" pitchFamily="34" charset="0"/>
                <a:ea typeface="Gelasio" pitchFamily="34" charset="-122"/>
                <a:cs typeface="Gelasio" pitchFamily="34" charset="-120"/>
              </a:rPr>
              <a:t>, embodying the agile spirit of hackathons and modern development practices.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198840"/>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Project Objective</a:t>
            </a:r>
            <a:endParaRPr lang="en-US" sz="4450" dirty="0"/>
          </a:p>
        </p:txBody>
      </p:sp>
      <p:sp>
        <p:nvSpPr>
          <p:cNvPr id="3" name="Text 1"/>
          <p:cNvSpPr/>
          <p:nvPr/>
        </p:nvSpPr>
        <p:spPr>
          <a:xfrm>
            <a:off x="793790" y="2361248"/>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746558"/>
                </a:solidFill>
                <a:latin typeface="Gelasio" pitchFamily="34" charset="0"/>
                <a:ea typeface="Gelasio" pitchFamily="34" charset="-122"/>
                <a:cs typeface="Gelasio" pitchFamily="34" charset="-120"/>
              </a:rPr>
              <a:t>To develop the "Local Impact Assistant," a cutting-edge tool designed to help the U.S. Treasury better understand and measure the economic impact of federal funding at the local level. Our goal is to enhance transparency and accountability.</a:t>
            </a:r>
            <a:endParaRPr lang="en-US" sz="1750" dirty="0"/>
          </a:p>
        </p:txBody>
      </p:sp>
      <p:sp>
        <p:nvSpPr>
          <p:cNvPr id="4" name="Shape 2"/>
          <p:cNvSpPr/>
          <p:nvPr/>
        </p:nvSpPr>
        <p:spPr>
          <a:xfrm>
            <a:off x="793790" y="3342203"/>
            <a:ext cx="4196358" cy="1730812"/>
          </a:xfrm>
          <a:prstGeom prst="roundRect">
            <a:avLst>
              <a:gd name="adj" fmla="val 8453"/>
            </a:avLst>
          </a:prstGeom>
          <a:solidFill>
            <a:srgbClr val="F9F6F0"/>
          </a:solidFill>
          <a:ln w="30480">
            <a:solidFill>
              <a:srgbClr val="D4CEC3"/>
            </a:solidFill>
            <a:prstDash val="solid"/>
          </a:ln>
        </p:spPr>
      </p:sp>
      <p:sp>
        <p:nvSpPr>
          <p:cNvPr id="5" name="Shape 3"/>
          <p:cNvSpPr/>
          <p:nvPr/>
        </p:nvSpPr>
        <p:spPr>
          <a:xfrm>
            <a:off x="763310" y="3342203"/>
            <a:ext cx="121920" cy="1730812"/>
          </a:xfrm>
          <a:prstGeom prst="roundRect">
            <a:avLst>
              <a:gd name="adj" fmla="val 27907"/>
            </a:avLst>
          </a:prstGeom>
          <a:solidFill>
            <a:srgbClr val="D3C5B6"/>
          </a:solidFill>
          <a:ln/>
        </p:spPr>
      </p:sp>
      <p:sp>
        <p:nvSpPr>
          <p:cNvPr id="6" name="Text 4"/>
          <p:cNvSpPr/>
          <p:nvPr/>
        </p:nvSpPr>
        <p:spPr>
          <a:xfrm>
            <a:off x="1142524" y="3599497"/>
            <a:ext cx="3395186" cy="354330"/>
          </a:xfrm>
          <a:prstGeom prst="rect">
            <a:avLst/>
          </a:prstGeom>
          <a:noFill/>
          <a:ln/>
        </p:spPr>
        <p:txBody>
          <a:bodyPr wrap="none" lIns="0" tIns="0" rIns="0" bIns="0" rtlCol="0" anchor="t"/>
          <a:lstStyle/>
          <a:p>
            <a:pPr algn="l" indent="0" marL="0">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Enhanced Transparency</a:t>
            </a:r>
            <a:endParaRPr lang="en-US" sz="2200" dirty="0"/>
          </a:p>
        </p:txBody>
      </p:sp>
      <p:sp>
        <p:nvSpPr>
          <p:cNvPr id="7" name="Text 5"/>
          <p:cNvSpPr/>
          <p:nvPr/>
        </p:nvSpPr>
        <p:spPr>
          <a:xfrm>
            <a:off x="1142524" y="4089916"/>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746558"/>
                </a:solidFill>
                <a:latin typeface="Gelasio" pitchFamily="34" charset="0"/>
                <a:ea typeface="Gelasio" pitchFamily="34" charset="-122"/>
                <a:cs typeface="Gelasio" pitchFamily="34" charset="-120"/>
              </a:rPr>
              <a:t>Clearly show how federal funds are utilized.</a:t>
            </a:r>
            <a:endParaRPr lang="en-US" sz="1750" dirty="0"/>
          </a:p>
        </p:txBody>
      </p:sp>
      <p:sp>
        <p:nvSpPr>
          <p:cNvPr id="8" name="Shape 6"/>
          <p:cNvSpPr/>
          <p:nvPr/>
        </p:nvSpPr>
        <p:spPr>
          <a:xfrm>
            <a:off x="5216962" y="3342203"/>
            <a:ext cx="4196358" cy="1730812"/>
          </a:xfrm>
          <a:prstGeom prst="roundRect">
            <a:avLst>
              <a:gd name="adj" fmla="val 8453"/>
            </a:avLst>
          </a:prstGeom>
          <a:solidFill>
            <a:srgbClr val="F9F6F0"/>
          </a:solidFill>
          <a:ln w="30480">
            <a:solidFill>
              <a:srgbClr val="D4CEC3"/>
            </a:solidFill>
            <a:prstDash val="solid"/>
          </a:ln>
        </p:spPr>
      </p:sp>
      <p:sp>
        <p:nvSpPr>
          <p:cNvPr id="9" name="Shape 7"/>
          <p:cNvSpPr/>
          <p:nvPr/>
        </p:nvSpPr>
        <p:spPr>
          <a:xfrm>
            <a:off x="5186482" y="3342203"/>
            <a:ext cx="121920" cy="1730812"/>
          </a:xfrm>
          <a:prstGeom prst="roundRect">
            <a:avLst>
              <a:gd name="adj" fmla="val 27907"/>
            </a:avLst>
          </a:prstGeom>
          <a:solidFill>
            <a:srgbClr val="D3C5B6"/>
          </a:solidFill>
          <a:ln/>
        </p:spPr>
      </p:sp>
      <p:sp>
        <p:nvSpPr>
          <p:cNvPr id="10" name="Text 8"/>
          <p:cNvSpPr/>
          <p:nvPr/>
        </p:nvSpPr>
        <p:spPr>
          <a:xfrm>
            <a:off x="5565696" y="3599497"/>
            <a:ext cx="3471505" cy="354330"/>
          </a:xfrm>
          <a:prstGeom prst="rect">
            <a:avLst/>
          </a:prstGeom>
          <a:noFill/>
          <a:ln/>
        </p:spPr>
        <p:txBody>
          <a:bodyPr wrap="none" lIns="0" tIns="0" rIns="0" bIns="0" rtlCol="0" anchor="t"/>
          <a:lstStyle/>
          <a:p>
            <a:pPr algn="l" indent="0" marL="0">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Improved Accountability</a:t>
            </a:r>
            <a:endParaRPr lang="en-US" sz="2200" dirty="0"/>
          </a:p>
        </p:txBody>
      </p:sp>
      <p:sp>
        <p:nvSpPr>
          <p:cNvPr id="11" name="Text 9"/>
          <p:cNvSpPr/>
          <p:nvPr/>
        </p:nvSpPr>
        <p:spPr>
          <a:xfrm>
            <a:off x="5565696" y="4089916"/>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746558"/>
                </a:solidFill>
                <a:latin typeface="Gelasio" pitchFamily="34" charset="0"/>
                <a:ea typeface="Gelasio" pitchFamily="34" charset="-122"/>
                <a:cs typeface="Gelasio" pitchFamily="34" charset="-120"/>
              </a:rPr>
              <a:t>Track funding impact and ensure responsible spending.</a:t>
            </a:r>
            <a:endParaRPr lang="en-US" sz="1750" dirty="0"/>
          </a:p>
        </p:txBody>
      </p:sp>
      <p:sp>
        <p:nvSpPr>
          <p:cNvPr id="12" name="Shape 10"/>
          <p:cNvSpPr/>
          <p:nvPr/>
        </p:nvSpPr>
        <p:spPr>
          <a:xfrm>
            <a:off x="9640133" y="3342203"/>
            <a:ext cx="4196358" cy="1730812"/>
          </a:xfrm>
          <a:prstGeom prst="roundRect">
            <a:avLst>
              <a:gd name="adj" fmla="val 8453"/>
            </a:avLst>
          </a:prstGeom>
          <a:solidFill>
            <a:srgbClr val="F9F6F0"/>
          </a:solidFill>
          <a:ln w="30480">
            <a:solidFill>
              <a:srgbClr val="D4CEC3"/>
            </a:solidFill>
            <a:prstDash val="solid"/>
          </a:ln>
        </p:spPr>
      </p:sp>
      <p:sp>
        <p:nvSpPr>
          <p:cNvPr id="13" name="Shape 11"/>
          <p:cNvSpPr/>
          <p:nvPr/>
        </p:nvSpPr>
        <p:spPr>
          <a:xfrm>
            <a:off x="9609653" y="3342203"/>
            <a:ext cx="121920" cy="1730812"/>
          </a:xfrm>
          <a:prstGeom prst="roundRect">
            <a:avLst>
              <a:gd name="adj" fmla="val 27907"/>
            </a:avLst>
          </a:prstGeom>
          <a:solidFill>
            <a:srgbClr val="D3C5B6"/>
          </a:solidFill>
          <a:ln/>
        </p:spPr>
      </p:sp>
      <p:sp>
        <p:nvSpPr>
          <p:cNvPr id="14" name="Text 12"/>
          <p:cNvSpPr/>
          <p:nvPr/>
        </p:nvSpPr>
        <p:spPr>
          <a:xfrm>
            <a:off x="9988868" y="3599497"/>
            <a:ext cx="3147060" cy="354330"/>
          </a:xfrm>
          <a:prstGeom prst="rect">
            <a:avLst/>
          </a:prstGeom>
          <a:noFill/>
          <a:ln/>
        </p:spPr>
        <p:txBody>
          <a:bodyPr wrap="none" lIns="0" tIns="0" rIns="0" bIns="0" rtlCol="0" anchor="t"/>
          <a:lstStyle/>
          <a:p>
            <a:pPr algn="l" indent="0" marL="0">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Data-Driven Decisions</a:t>
            </a:r>
            <a:endParaRPr lang="en-US" sz="2200" dirty="0"/>
          </a:p>
        </p:txBody>
      </p:sp>
      <p:sp>
        <p:nvSpPr>
          <p:cNvPr id="15" name="Text 13"/>
          <p:cNvSpPr/>
          <p:nvPr/>
        </p:nvSpPr>
        <p:spPr>
          <a:xfrm>
            <a:off x="9988868" y="4089916"/>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746558"/>
                </a:solidFill>
                <a:latin typeface="Gelasio" pitchFamily="34" charset="0"/>
                <a:ea typeface="Gelasio" pitchFamily="34" charset="-122"/>
                <a:cs typeface="Gelasio" pitchFamily="34" charset="-120"/>
              </a:rPr>
              <a:t>Provide insights for informed policy-making.</a:t>
            </a:r>
            <a:endParaRPr lang="en-US" sz="1750" dirty="0"/>
          </a:p>
        </p:txBody>
      </p:sp>
      <p:sp>
        <p:nvSpPr>
          <p:cNvPr id="16" name="Shape 14"/>
          <p:cNvSpPr/>
          <p:nvPr/>
        </p:nvSpPr>
        <p:spPr>
          <a:xfrm>
            <a:off x="793790" y="5299829"/>
            <a:ext cx="4196358" cy="1730812"/>
          </a:xfrm>
          <a:prstGeom prst="roundRect">
            <a:avLst>
              <a:gd name="adj" fmla="val 8453"/>
            </a:avLst>
          </a:prstGeom>
          <a:solidFill>
            <a:srgbClr val="F9F6F0"/>
          </a:solidFill>
          <a:ln w="30480">
            <a:solidFill>
              <a:srgbClr val="D4CEC3"/>
            </a:solidFill>
            <a:prstDash val="solid"/>
          </a:ln>
        </p:spPr>
      </p:sp>
      <p:sp>
        <p:nvSpPr>
          <p:cNvPr id="17" name="Shape 15"/>
          <p:cNvSpPr/>
          <p:nvPr/>
        </p:nvSpPr>
        <p:spPr>
          <a:xfrm>
            <a:off x="763310" y="5299829"/>
            <a:ext cx="121920" cy="1730812"/>
          </a:xfrm>
          <a:prstGeom prst="roundRect">
            <a:avLst>
              <a:gd name="adj" fmla="val 27907"/>
            </a:avLst>
          </a:prstGeom>
          <a:solidFill>
            <a:srgbClr val="D3C5B6"/>
          </a:solidFill>
          <a:ln/>
        </p:spPr>
      </p:sp>
      <p:sp>
        <p:nvSpPr>
          <p:cNvPr id="18" name="Text 16"/>
          <p:cNvSpPr/>
          <p:nvPr/>
        </p:nvSpPr>
        <p:spPr>
          <a:xfrm>
            <a:off x="1142524" y="555712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Interactive and Fun</a:t>
            </a:r>
            <a:endParaRPr lang="en-US" sz="2200" dirty="0"/>
          </a:p>
        </p:txBody>
      </p:sp>
      <p:sp>
        <p:nvSpPr>
          <p:cNvPr id="19" name="Text 17"/>
          <p:cNvSpPr/>
          <p:nvPr/>
        </p:nvSpPr>
        <p:spPr>
          <a:xfrm>
            <a:off x="1142524" y="6047542"/>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746558"/>
                </a:solidFill>
                <a:latin typeface="Gelasio" pitchFamily="34" charset="0"/>
                <a:ea typeface="Gelasio" pitchFamily="34" charset="-122"/>
                <a:cs typeface="Gelasio" pitchFamily="34" charset="-120"/>
              </a:rPr>
              <a:t>Created an interactive way to use and gain knowledge about the data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148"/>
          </a:xfrm>
          <a:prstGeom prst="rect">
            <a:avLst/>
          </a:prstGeom>
        </p:spPr>
      </p:pic>
      <p:sp>
        <p:nvSpPr>
          <p:cNvPr id="3" name="Text 0"/>
          <p:cNvSpPr/>
          <p:nvPr/>
        </p:nvSpPr>
        <p:spPr>
          <a:xfrm>
            <a:off x="6199227" y="560070"/>
            <a:ext cx="5283875" cy="636508"/>
          </a:xfrm>
          <a:prstGeom prst="rect">
            <a:avLst/>
          </a:prstGeom>
          <a:noFill/>
          <a:ln/>
        </p:spPr>
        <p:txBody>
          <a:bodyPr wrap="none" lIns="0" tIns="0" rIns="0" bIns="0" rtlCol="0" anchor="t"/>
          <a:lstStyle/>
          <a:p>
            <a:pPr algn="l" indent="0" marL="0">
              <a:lnSpc>
                <a:spcPts val="5000"/>
              </a:lnSpc>
              <a:buNone/>
            </a:pPr>
            <a:r>
              <a:rPr lang="en-US" sz="4000" dirty="0">
                <a:solidFill>
                  <a:srgbClr val="484237"/>
                </a:solidFill>
                <a:latin typeface="Gelasio Semi Bold" pitchFamily="34" charset="0"/>
                <a:ea typeface="Gelasio Semi Bold" pitchFamily="34" charset="-122"/>
                <a:cs typeface="Gelasio Semi Bold" pitchFamily="34" charset="-120"/>
              </a:rPr>
              <a:t>Our Thought Process</a:t>
            </a:r>
            <a:endParaRPr lang="en-US" sz="4000" dirty="0"/>
          </a:p>
        </p:txBody>
      </p:sp>
      <p:sp>
        <p:nvSpPr>
          <p:cNvPr id="4" name="Text 1"/>
          <p:cNvSpPr/>
          <p:nvPr/>
        </p:nvSpPr>
        <p:spPr>
          <a:xfrm>
            <a:off x="6199227" y="1501973"/>
            <a:ext cx="203597" cy="254556"/>
          </a:xfrm>
          <a:prstGeom prst="rect">
            <a:avLst/>
          </a:prstGeom>
          <a:noFill/>
          <a:ln/>
        </p:spPr>
        <p:txBody>
          <a:bodyPr wrap="none" lIns="0" tIns="0" rIns="0" bIns="0" rtlCol="0" anchor="t"/>
          <a:lstStyle/>
          <a:p>
            <a:pPr algn="l" indent="0" marL="0">
              <a:lnSpc>
                <a:spcPts val="2550"/>
              </a:lnSpc>
              <a:buNone/>
            </a:pPr>
            <a:r>
              <a:rPr lang="en-US" sz="1600" dirty="0">
                <a:solidFill>
                  <a:srgbClr val="746558"/>
                </a:solidFill>
                <a:latin typeface="Gelasio Light" pitchFamily="34" charset="0"/>
                <a:ea typeface="Gelasio Light" pitchFamily="34" charset="-122"/>
                <a:cs typeface="Gelasio Light" pitchFamily="34" charset="-120"/>
              </a:rPr>
              <a:t>01</a:t>
            </a:r>
            <a:endParaRPr lang="en-US" sz="1600" dirty="0"/>
          </a:p>
        </p:txBody>
      </p:sp>
      <p:sp>
        <p:nvSpPr>
          <p:cNvPr id="5" name="Shape 2"/>
          <p:cNvSpPr/>
          <p:nvPr/>
        </p:nvSpPr>
        <p:spPr>
          <a:xfrm>
            <a:off x="6199227" y="1825228"/>
            <a:ext cx="7718346" cy="22860"/>
          </a:xfrm>
          <a:prstGeom prst="rect">
            <a:avLst/>
          </a:prstGeom>
          <a:solidFill>
            <a:srgbClr val="D3C5B6"/>
          </a:solidFill>
          <a:ln/>
        </p:spPr>
      </p:sp>
      <p:sp>
        <p:nvSpPr>
          <p:cNvPr id="6" name="Text 3"/>
          <p:cNvSpPr/>
          <p:nvPr/>
        </p:nvSpPr>
        <p:spPr>
          <a:xfrm>
            <a:off x="6199227" y="1972747"/>
            <a:ext cx="2545913" cy="318135"/>
          </a:xfrm>
          <a:prstGeom prst="rect">
            <a:avLst/>
          </a:prstGeom>
          <a:noFill/>
          <a:ln/>
        </p:spPr>
        <p:txBody>
          <a:bodyPr wrap="none" lIns="0" tIns="0" rIns="0" bIns="0" rtlCol="0" anchor="t"/>
          <a:lstStyle/>
          <a:p>
            <a:pPr algn="l" indent="0" marL="0">
              <a:lnSpc>
                <a:spcPts val="2500"/>
              </a:lnSpc>
              <a:buNone/>
            </a:pPr>
            <a:r>
              <a:rPr lang="en-US" sz="2000" dirty="0">
                <a:solidFill>
                  <a:srgbClr val="746558"/>
                </a:solidFill>
                <a:latin typeface="Gelasio Semi Bold" pitchFamily="34" charset="0"/>
                <a:ea typeface="Gelasio Semi Bold" pitchFamily="34" charset="-122"/>
                <a:cs typeface="Gelasio Semi Bold" pitchFamily="34" charset="-120"/>
              </a:rPr>
              <a:t>Identify the task</a:t>
            </a:r>
            <a:endParaRPr lang="en-US" sz="2000" dirty="0"/>
          </a:p>
        </p:txBody>
      </p:sp>
      <p:sp>
        <p:nvSpPr>
          <p:cNvPr id="7" name="Text 4"/>
          <p:cNvSpPr/>
          <p:nvPr/>
        </p:nvSpPr>
        <p:spPr>
          <a:xfrm>
            <a:off x="6199227" y="2413040"/>
            <a:ext cx="7718346" cy="325874"/>
          </a:xfrm>
          <a:prstGeom prst="rect">
            <a:avLst/>
          </a:prstGeom>
          <a:noFill/>
          <a:ln/>
        </p:spPr>
        <p:txBody>
          <a:bodyPr wrap="none" lIns="0" tIns="0" rIns="0" bIns="0" rtlCol="0" anchor="t"/>
          <a:lstStyle/>
          <a:p>
            <a:pPr algn="l" indent="0" marL="0">
              <a:lnSpc>
                <a:spcPts val="2550"/>
              </a:lnSpc>
              <a:buNone/>
            </a:pPr>
            <a:r>
              <a:rPr lang="en-US" sz="1600" dirty="0">
                <a:solidFill>
                  <a:srgbClr val="746558"/>
                </a:solidFill>
                <a:latin typeface="Gelasio" pitchFamily="34" charset="0"/>
                <a:ea typeface="Gelasio" pitchFamily="34" charset="-122"/>
                <a:cs typeface="Gelasio" pitchFamily="34" charset="-120"/>
              </a:rPr>
              <a:t>Finding a user friendly way to engage with the data</a:t>
            </a:r>
            <a:endParaRPr lang="en-US" sz="1600" dirty="0"/>
          </a:p>
        </p:txBody>
      </p:sp>
      <p:sp>
        <p:nvSpPr>
          <p:cNvPr id="8" name="Text 5"/>
          <p:cNvSpPr/>
          <p:nvPr/>
        </p:nvSpPr>
        <p:spPr>
          <a:xfrm>
            <a:off x="6199227" y="3095149"/>
            <a:ext cx="203597" cy="254556"/>
          </a:xfrm>
          <a:prstGeom prst="rect">
            <a:avLst/>
          </a:prstGeom>
          <a:noFill/>
          <a:ln/>
        </p:spPr>
        <p:txBody>
          <a:bodyPr wrap="none" lIns="0" tIns="0" rIns="0" bIns="0" rtlCol="0" anchor="t"/>
          <a:lstStyle/>
          <a:p>
            <a:pPr algn="l" indent="0" marL="0">
              <a:lnSpc>
                <a:spcPts val="2550"/>
              </a:lnSpc>
              <a:buNone/>
            </a:pPr>
            <a:r>
              <a:rPr lang="en-US" sz="1600" dirty="0">
                <a:solidFill>
                  <a:srgbClr val="746558"/>
                </a:solidFill>
                <a:latin typeface="Gelasio Light" pitchFamily="34" charset="0"/>
                <a:ea typeface="Gelasio Light" pitchFamily="34" charset="-122"/>
                <a:cs typeface="Gelasio Light" pitchFamily="34" charset="-120"/>
              </a:rPr>
              <a:t>02</a:t>
            </a:r>
            <a:endParaRPr lang="en-US" sz="1600" dirty="0"/>
          </a:p>
        </p:txBody>
      </p:sp>
      <p:sp>
        <p:nvSpPr>
          <p:cNvPr id="9" name="Shape 6"/>
          <p:cNvSpPr/>
          <p:nvPr/>
        </p:nvSpPr>
        <p:spPr>
          <a:xfrm>
            <a:off x="6199227" y="3418403"/>
            <a:ext cx="7718346" cy="22860"/>
          </a:xfrm>
          <a:prstGeom prst="rect">
            <a:avLst/>
          </a:prstGeom>
          <a:solidFill>
            <a:srgbClr val="D3C5B6"/>
          </a:solidFill>
          <a:ln/>
        </p:spPr>
      </p:sp>
      <p:sp>
        <p:nvSpPr>
          <p:cNvPr id="10" name="Text 7"/>
          <p:cNvSpPr/>
          <p:nvPr/>
        </p:nvSpPr>
        <p:spPr>
          <a:xfrm>
            <a:off x="6199227" y="3565922"/>
            <a:ext cx="2706767" cy="318135"/>
          </a:xfrm>
          <a:prstGeom prst="rect">
            <a:avLst/>
          </a:prstGeom>
          <a:noFill/>
          <a:ln/>
        </p:spPr>
        <p:txBody>
          <a:bodyPr wrap="none" lIns="0" tIns="0" rIns="0" bIns="0" rtlCol="0" anchor="t"/>
          <a:lstStyle/>
          <a:p>
            <a:pPr algn="l" indent="0" marL="0">
              <a:lnSpc>
                <a:spcPts val="2500"/>
              </a:lnSpc>
              <a:buNone/>
            </a:pPr>
            <a:r>
              <a:rPr lang="en-US" sz="2000" dirty="0">
                <a:solidFill>
                  <a:srgbClr val="746558"/>
                </a:solidFill>
                <a:latin typeface="Gelasio Semi Bold" pitchFamily="34" charset="0"/>
                <a:ea typeface="Gelasio Semi Bold" pitchFamily="34" charset="-122"/>
                <a:cs typeface="Gelasio Semi Bold" pitchFamily="34" charset="-120"/>
              </a:rPr>
              <a:t>Brainstorm Solutions</a:t>
            </a:r>
            <a:endParaRPr lang="en-US" sz="2000" dirty="0"/>
          </a:p>
        </p:txBody>
      </p:sp>
      <p:sp>
        <p:nvSpPr>
          <p:cNvPr id="11" name="Text 8"/>
          <p:cNvSpPr/>
          <p:nvPr/>
        </p:nvSpPr>
        <p:spPr>
          <a:xfrm>
            <a:off x="6199227" y="4006215"/>
            <a:ext cx="7718346" cy="325874"/>
          </a:xfrm>
          <a:prstGeom prst="rect">
            <a:avLst/>
          </a:prstGeom>
          <a:noFill/>
          <a:ln/>
        </p:spPr>
        <p:txBody>
          <a:bodyPr wrap="none" lIns="0" tIns="0" rIns="0" bIns="0" rtlCol="0" anchor="t"/>
          <a:lstStyle/>
          <a:p>
            <a:pPr algn="l" indent="0" marL="0">
              <a:lnSpc>
                <a:spcPts val="2550"/>
              </a:lnSpc>
              <a:buNone/>
            </a:pPr>
            <a:r>
              <a:rPr lang="en-US" sz="1600" dirty="0">
                <a:solidFill>
                  <a:srgbClr val="746558"/>
                </a:solidFill>
                <a:latin typeface="Gelasio" pitchFamily="34" charset="0"/>
                <a:ea typeface="Gelasio" pitchFamily="34" charset="-122"/>
                <a:cs typeface="Gelasio" pitchFamily="34" charset="-120"/>
              </a:rPr>
              <a:t>Unanimous decision of gamifying aspect</a:t>
            </a:r>
            <a:endParaRPr lang="en-US" sz="1600" dirty="0"/>
          </a:p>
        </p:txBody>
      </p:sp>
      <p:sp>
        <p:nvSpPr>
          <p:cNvPr id="12" name="Text 9"/>
          <p:cNvSpPr/>
          <p:nvPr/>
        </p:nvSpPr>
        <p:spPr>
          <a:xfrm>
            <a:off x="6199227" y="4688324"/>
            <a:ext cx="203597" cy="254556"/>
          </a:xfrm>
          <a:prstGeom prst="rect">
            <a:avLst/>
          </a:prstGeom>
          <a:noFill/>
          <a:ln/>
        </p:spPr>
        <p:txBody>
          <a:bodyPr wrap="none" lIns="0" tIns="0" rIns="0" bIns="0" rtlCol="0" anchor="t"/>
          <a:lstStyle/>
          <a:p>
            <a:pPr algn="l" indent="0" marL="0">
              <a:lnSpc>
                <a:spcPts val="2550"/>
              </a:lnSpc>
              <a:buNone/>
            </a:pPr>
            <a:r>
              <a:rPr lang="en-US" sz="1600" dirty="0">
                <a:solidFill>
                  <a:srgbClr val="746558"/>
                </a:solidFill>
                <a:latin typeface="Gelasio Light" pitchFamily="34" charset="0"/>
                <a:ea typeface="Gelasio Light" pitchFamily="34" charset="-122"/>
                <a:cs typeface="Gelasio Light" pitchFamily="34" charset="-120"/>
              </a:rPr>
              <a:t>03</a:t>
            </a:r>
            <a:endParaRPr lang="en-US" sz="1600" dirty="0"/>
          </a:p>
        </p:txBody>
      </p:sp>
      <p:sp>
        <p:nvSpPr>
          <p:cNvPr id="13" name="Shape 10"/>
          <p:cNvSpPr/>
          <p:nvPr/>
        </p:nvSpPr>
        <p:spPr>
          <a:xfrm>
            <a:off x="6199227" y="5011579"/>
            <a:ext cx="7718346" cy="22860"/>
          </a:xfrm>
          <a:prstGeom prst="rect">
            <a:avLst/>
          </a:prstGeom>
          <a:solidFill>
            <a:srgbClr val="D3C5B6"/>
          </a:solidFill>
          <a:ln/>
        </p:spPr>
      </p:sp>
      <p:sp>
        <p:nvSpPr>
          <p:cNvPr id="14" name="Text 11"/>
          <p:cNvSpPr/>
          <p:nvPr/>
        </p:nvSpPr>
        <p:spPr>
          <a:xfrm>
            <a:off x="6199227" y="5159097"/>
            <a:ext cx="2545913" cy="318135"/>
          </a:xfrm>
          <a:prstGeom prst="rect">
            <a:avLst/>
          </a:prstGeom>
          <a:noFill/>
          <a:ln/>
        </p:spPr>
        <p:txBody>
          <a:bodyPr wrap="none" lIns="0" tIns="0" rIns="0" bIns="0" rtlCol="0" anchor="t"/>
          <a:lstStyle/>
          <a:p>
            <a:pPr algn="l" indent="0" marL="0">
              <a:lnSpc>
                <a:spcPts val="2500"/>
              </a:lnSpc>
              <a:buNone/>
            </a:pPr>
            <a:r>
              <a:rPr lang="en-US" sz="2000" dirty="0">
                <a:solidFill>
                  <a:srgbClr val="746558"/>
                </a:solidFill>
                <a:latin typeface="Gelasio Semi Bold" pitchFamily="34" charset="0"/>
                <a:ea typeface="Gelasio Semi Bold" pitchFamily="34" charset="-122"/>
                <a:cs typeface="Gelasio Semi Bold" pitchFamily="34" charset="-120"/>
              </a:rPr>
              <a:t>User-Centric Design</a:t>
            </a:r>
            <a:endParaRPr lang="en-US" sz="2000" dirty="0"/>
          </a:p>
        </p:txBody>
      </p:sp>
      <p:sp>
        <p:nvSpPr>
          <p:cNvPr id="15" name="Text 12"/>
          <p:cNvSpPr/>
          <p:nvPr/>
        </p:nvSpPr>
        <p:spPr>
          <a:xfrm>
            <a:off x="6199227" y="5599390"/>
            <a:ext cx="7718346" cy="325874"/>
          </a:xfrm>
          <a:prstGeom prst="rect">
            <a:avLst/>
          </a:prstGeom>
          <a:noFill/>
          <a:ln/>
        </p:spPr>
        <p:txBody>
          <a:bodyPr wrap="none" lIns="0" tIns="0" rIns="0" bIns="0" rtlCol="0" anchor="t"/>
          <a:lstStyle/>
          <a:p>
            <a:pPr algn="l" indent="0" marL="0">
              <a:lnSpc>
                <a:spcPts val="2550"/>
              </a:lnSpc>
              <a:buNone/>
            </a:pPr>
            <a:r>
              <a:rPr lang="en-US" sz="1600" dirty="0">
                <a:solidFill>
                  <a:srgbClr val="746558"/>
                </a:solidFill>
                <a:latin typeface="Gelasio" pitchFamily="34" charset="0"/>
                <a:ea typeface="Gelasio" pitchFamily="34" charset="-122"/>
                <a:cs typeface="Gelasio" pitchFamily="34" charset="-120"/>
              </a:rPr>
              <a:t>Focusing on ease of use</a:t>
            </a:r>
            <a:endParaRPr lang="en-US" sz="1600" dirty="0"/>
          </a:p>
        </p:txBody>
      </p:sp>
      <p:sp>
        <p:nvSpPr>
          <p:cNvPr id="16" name="Text 13"/>
          <p:cNvSpPr/>
          <p:nvPr/>
        </p:nvSpPr>
        <p:spPr>
          <a:xfrm>
            <a:off x="6199227" y="6281499"/>
            <a:ext cx="203597" cy="254556"/>
          </a:xfrm>
          <a:prstGeom prst="rect">
            <a:avLst/>
          </a:prstGeom>
          <a:noFill/>
          <a:ln/>
        </p:spPr>
        <p:txBody>
          <a:bodyPr wrap="none" lIns="0" tIns="0" rIns="0" bIns="0" rtlCol="0" anchor="t"/>
          <a:lstStyle/>
          <a:p>
            <a:pPr algn="l" indent="0" marL="0">
              <a:lnSpc>
                <a:spcPts val="2550"/>
              </a:lnSpc>
              <a:buNone/>
            </a:pPr>
            <a:r>
              <a:rPr lang="en-US" sz="1600" dirty="0">
                <a:solidFill>
                  <a:srgbClr val="746558"/>
                </a:solidFill>
                <a:latin typeface="Gelasio Light" pitchFamily="34" charset="0"/>
                <a:ea typeface="Gelasio Light" pitchFamily="34" charset="-122"/>
                <a:cs typeface="Gelasio Light" pitchFamily="34" charset="-120"/>
              </a:rPr>
              <a:t>04</a:t>
            </a:r>
            <a:endParaRPr lang="en-US" sz="1600" dirty="0"/>
          </a:p>
        </p:txBody>
      </p:sp>
      <p:sp>
        <p:nvSpPr>
          <p:cNvPr id="17" name="Shape 14"/>
          <p:cNvSpPr/>
          <p:nvPr/>
        </p:nvSpPr>
        <p:spPr>
          <a:xfrm>
            <a:off x="6199227" y="6604754"/>
            <a:ext cx="7718346" cy="22860"/>
          </a:xfrm>
          <a:prstGeom prst="rect">
            <a:avLst/>
          </a:prstGeom>
          <a:solidFill>
            <a:srgbClr val="D3C5B6"/>
          </a:solidFill>
          <a:ln/>
        </p:spPr>
      </p:sp>
      <p:sp>
        <p:nvSpPr>
          <p:cNvPr id="18" name="Text 15"/>
          <p:cNvSpPr/>
          <p:nvPr/>
        </p:nvSpPr>
        <p:spPr>
          <a:xfrm>
            <a:off x="6199227" y="6752273"/>
            <a:ext cx="2808923" cy="318135"/>
          </a:xfrm>
          <a:prstGeom prst="rect">
            <a:avLst/>
          </a:prstGeom>
          <a:noFill/>
          <a:ln/>
        </p:spPr>
        <p:txBody>
          <a:bodyPr wrap="none" lIns="0" tIns="0" rIns="0" bIns="0" rtlCol="0" anchor="t"/>
          <a:lstStyle/>
          <a:p>
            <a:pPr algn="l" indent="0" marL="0">
              <a:lnSpc>
                <a:spcPts val="2500"/>
              </a:lnSpc>
              <a:buNone/>
            </a:pPr>
            <a:r>
              <a:rPr lang="en-US" sz="2000" dirty="0">
                <a:solidFill>
                  <a:srgbClr val="746558"/>
                </a:solidFill>
                <a:latin typeface="Gelasio Semi Bold" pitchFamily="34" charset="0"/>
                <a:ea typeface="Gelasio Semi Bold" pitchFamily="34" charset="-122"/>
                <a:cs typeface="Gelasio Semi Bold" pitchFamily="34" charset="-120"/>
              </a:rPr>
              <a:t>Iterative Development</a:t>
            </a:r>
            <a:endParaRPr lang="en-US" sz="2000" dirty="0"/>
          </a:p>
        </p:txBody>
      </p:sp>
      <p:sp>
        <p:nvSpPr>
          <p:cNvPr id="19" name="Text 16"/>
          <p:cNvSpPr/>
          <p:nvPr/>
        </p:nvSpPr>
        <p:spPr>
          <a:xfrm>
            <a:off x="6199227" y="7192566"/>
            <a:ext cx="7718346" cy="325874"/>
          </a:xfrm>
          <a:prstGeom prst="rect">
            <a:avLst/>
          </a:prstGeom>
          <a:noFill/>
          <a:ln/>
        </p:spPr>
        <p:txBody>
          <a:bodyPr wrap="none" lIns="0" tIns="0" rIns="0" bIns="0" rtlCol="0" anchor="t"/>
          <a:lstStyle/>
          <a:p>
            <a:pPr algn="l" indent="0" marL="0">
              <a:lnSpc>
                <a:spcPts val="2550"/>
              </a:lnSpc>
              <a:buNone/>
            </a:pPr>
            <a:r>
              <a:rPr lang="en-US" sz="1600" dirty="0">
                <a:solidFill>
                  <a:srgbClr val="746558"/>
                </a:solidFill>
                <a:latin typeface="Gelasio" pitchFamily="34" charset="0"/>
                <a:ea typeface="Gelasio" pitchFamily="34" charset="-122"/>
                <a:cs typeface="Gelasio" pitchFamily="34" charset="-120"/>
              </a:rPr>
              <a:t>Building and refining the prototype throughout the journey .</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96835" y="31182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84237"/>
                </a:solidFill>
                <a:latin typeface="Gelasio Semi Bold" pitchFamily="34" charset="0"/>
                <a:ea typeface="Gelasio Semi Bold" pitchFamily="34" charset="-122"/>
                <a:cs typeface="Gelasio Semi Bold" pitchFamily="34" charset="-120"/>
              </a:rPr>
              <a:t>Core Idea:</a:t>
            </a:r>
            <a:endParaRPr lang="en-US" sz="2200" dirty="0"/>
          </a:p>
        </p:txBody>
      </p:sp>
      <p:sp>
        <p:nvSpPr>
          <p:cNvPr id="3" name="Text 1"/>
          <p:cNvSpPr/>
          <p:nvPr/>
        </p:nvSpPr>
        <p:spPr>
          <a:xfrm>
            <a:off x="396835" y="892969"/>
            <a:ext cx="13836729" cy="362903"/>
          </a:xfrm>
          <a:prstGeom prst="rect">
            <a:avLst/>
          </a:prstGeom>
          <a:noFill/>
          <a:ln/>
        </p:spPr>
        <p:txBody>
          <a:bodyPr wrap="square" lIns="0" tIns="0" rIns="0" bIns="0" rtlCol="0" anchor="t"/>
          <a:lstStyle/>
          <a:p>
            <a:pPr algn="l" indent="0" marL="0">
              <a:lnSpc>
                <a:spcPts val="1400"/>
              </a:lnSpc>
              <a:buNone/>
            </a:pPr>
            <a:r>
              <a:rPr lang="en-US" sz="850" dirty="0">
                <a:solidFill>
                  <a:srgbClr val="746558"/>
                </a:solidFill>
                <a:latin typeface="Gelasio" pitchFamily="34" charset="0"/>
                <a:ea typeface="Gelasio" pitchFamily="34" charset="-122"/>
                <a:cs typeface="Gelasio" pitchFamily="34" charset="-120"/>
              </a:rPr>
              <a:t>Our idea is Local impact awareness, a simple app that helps people explore nearby federally funded projects through an interactive map and light game-style experience. Users can tap locations, view project details, access dens where to access and learn the data through a gamified experience.</a:t>
            </a:r>
            <a:endParaRPr lang="en-US" sz="850" dirty="0"/>
          </a:p>
        </p:txBody>
      </p:sp>
      <p:sp>
        <p:nvSpPr>
          <p:cNvPr id="4" name="Text 2"/>
          <p:cNvSpPr/>
          <p:nvPr/>
        </p:nvSpPr>
        <p:spPr>
          <a:xfrm>
            <a:off x="396835" y="1383387"/>
            <a:ext cx="13836729" cy="226814"/>
          </a:xfrm>
          <a:prstGeom prst="rect">
            <a:avLst/>
          </a:prstGeom>
          <a:noFill/>
          <a:ln/>
        </p:spPr>
        <p:txBody>
          <a:bodyPr wrap="none" lIns="0" tIns="0" rIns="0" bIns="0" rtlCol="0" anchor="t"/>
          <a:lstStyle/>
          <a:p>
            <a:pPr algn="l" indent="0" marL="0">
              <a:lnSpc>
                <a:spcPts val="1750"/>
              </a:lnSpc>
              <a:buNone/>
            </a:pPr>
            <a:r>
              <a:rPr lang="en-US" sz="1100" b="1" dirty="0">
                <a:solidFill>
                  <a:srgbClr val="746558"/>
                </a:solidFill>
                <a:latin typeface="Gelasio" pitchFamily="34" charset="0"/>
                <a:ea typeface="Gelasio" pitchFamily="34" charset="-122"/>
                <a:cs typeface="Gelasio" pitchFamily="34" charset="-120"/>
              </a:rPr>
              <a:t>Challenges:</a:t>
            </a:r>
            <a:pPr algn="l" indent="0" marL="0">
              <a:lnSpc>
                <a:spcPts val="1750"/>
              </a:lnSpc>
              <a:buNone/>
            </a:pPr>
            <a:r>
              <a:rPr lang="en-US" sz="1100" dirty="0">
                <a:solidFill>
                  <a:srgbClr val="746558"/>
                </a:solidFill>
                <a:latin typeface="Gelasio" pitchFamily="34" charset="0"/>
                <a:ea typeface="Gelasio" pitchFamily="34" charset="-122"/>
                <a:cs typeface="Gelasio" pitchFamily="34" charset="-120"/>
              </a:rPr>
              <a:t> </a:t>
            </a:r>
            <a:endParaRPr lang="en-US" sz="1100" dirty="0"/>
          </a:p>
        </p:txBody>
      </p:sp>
      <p:sp>
        <p:nvSpPr>
          <p:cNvPr id="5" name="Text 3"/>
          <p:cNvSpPr/>
          <p:nvPr/>
        </p:nvSpPr>
        <p:spPr>
          <a:xfrm>
            <a:off x="396835" y="1737717"/>
            <a:ext cx="13836729" cy="226814"/>
          </a:xfrm>
          <a:prstGeom prst="rect">
            <a:avLst/>
          </a:prstGeom>
          <a:noFill/>
          <a:ln/>
        </p:spPr>
        <p:txBody>
          <a:bodyPr wrap="none" lIns="0" tIns="0" rIns="0" bIns="0" rtlCol="0" anchor="t"/>
          <a:lstStyle/>
          <a:p>
            <a:pPr algn="l" marL="342900" indent="-342900">
              <a:lnSpc>
                <a:spcPts val="1400"/>
              </a:lnSpc>
              <a:buSzPct val="100000"/>
              <a:buFont typeface="+mj-lt"/>
              <a:buAutoNum type="arabicPeriod" startAt="1"/>
            </a:pPr>
            <a:r>
              <a:rPr lang="en-US" sz="850" dirty="0">
                <a:solidFill>
                  <a:srgbClr val="746558"/>
                </a:solidFill>
                <a:latin typeface="Gelasio" pitchFamily="34" charset="0"/>
                <a:ea typeface="Gelasio" pitchFamily="34" charset="-122"/>
                <a:cs typeface="Gelasio" pitchFamily="34" charset="-120"/>
              </a:rPr>
              <a:t>learning to use the U.S. Treasury API,</a:t>
            </a:r>
            <a:endParaRPr lang="en-US" sz="850" dirty="0"/>
          </a:p>
        </p:txBody>
      </p:sp>
      <p:sp>
        <p:nvSpPr>
          <p:cNvPr id="6" name="Text 4"/>
          <p:cNvSpPr/>
          <p:nvPr/>
        </p:nvSpPr>
        <p:spPr>
          <a:xfrm>
            <a:off x="396835" y="2004179"/>
            <a:ext cx="13836729" cy="226814"/>
          </a:xfrm>
          <a:prstGeom prst="rect">
            <a:avLst/>
          </a:prstGeom>
          <a:noFill/>
          <a:ln/>
        </p:spPr>
        <p:txBody>
          <a:bodyPr wrap="none" lIns="0" tIns="0" rIns="0" bIns="0" rtlCol="0" anchor="t"/>
          <a:lstStyle/>
          <a:p>
            <a:pPr algn="l" marL="342900" indent="-342900">
              <a:lnSpc>
                <a:spcPts val="1400"/>
              </a:lnSpc>
              <a:buSzPct val="100000"/>
              <a:buFont typeface="+mj-lt"/>
              <a:buAutoNum type="arabicPeriod" startAt="2"/>
            </a:pPr>
            <a:r>
              <a:rPr lang="en-US" sz="850" dirty="0">
                <a:solidFill>
                  <a:srgbClr val="746558"/>
                </a:solidFill>
                <a:latin typeface="Gelasio" pitchFamily="34" charset="0"/>
                <a:ea typeface="Gelasio" pitchFamily="34" charset="-122"/>
                <a:cs typeface="Gelasio" pitchFamily="34" charset="-120"/>
              </a:rPr>
              <a:t> overload of the Gemini API</a:t>
            </a:r>
            <a:endParaRPr lang="en-US" sz="850" dirty="0"/>
          </a:p>
        </p:txBody>
      </p:sp>
      <p:sp>
        <p:nvSpPr>
          <p:cNvPr id="7" name="Text 5"/>
          <p:cNvSpPr/>
          <p:nvPr/>
        </p:nvSpPr>
        <p:spPr>
          <a:xfrm>
            <a:off x="396835" y="2270641"/>
            <a:ext cx="13836729" cy="226814"/>
          </a:xfrm>
          <a:prstGeom prst="rect">
            <a:avLst/>
          </a:prstGeom>
          <a:noFill/>
          <a:ln/>
        </p:spPr>
        <p:txBody>
          <a:bodyPr wrap="none" lIns="0" tIns="0" rIns="0" bIns="0" rtlCol="0" anchor="t"/>
          <a:lstStyle/>
          <a:p>
            <a:pPr algn="l" marL="342900" indent="-342900">
              <a:lnSpc>
                <a:spcPts val="1400"/>
              </a:lnSpc>
              <a:buSzPct val="100000"/>
              <a:buFont typeface="+mj-lt"/>
              <a:buAutoNum type="arabicPeriod" startAt="3"/>
            </a:pPr>
            <a:r>
              <a:rPr lang="en-US" sz="850" dirty="0">
                <a:solidFill>
                  <a:srgbClr val="746558"/>
                </a:solidFill>
                <a:latin typeface="Gelasio" pitchFamily="34" charset="0"/>
                <a:ea typeface="Gelasio" pitchFamily="34" charset="-122"/>
                <a:cs typeface="Gelasio" pitchFamily="34" charset="-120"/>
              </a:rPr>
              <a:t>making the game elements work under tight time,</a:t>
            </a:r>
            <a:endParaRPr lang="en-US" sz="850" dirty="0"/>
          </a:p>
        </p:txBody>
      </p:sp>
      <p:sp>
        <p:nvSpPr>
          <p:cNvPr id="8" name="Text 6"/>
          <p:cNvSpPr/>
          <p:nvPr/>
        </p:nvSpPr>
        <p:spPr>
          <a:xfrm>
            <a:off x="396835" y="2537103"/>
            <a:ext cx="13836729" cy="226814"/>
          </a:xfrm>
          <a:prstGeom prst="rect">
            <a:avLst/>
          </a:prstGeom>
          <a:noFill/>
          <a:ln/>
        </p:spPr>
        <p:txBody>
          <a:bodyPr wrap="none" lIns="0" tIns="0" rIns="0" bIns="0" rtlCol="0" anchor="t"/>
          <a:lstStyle/>
          <a:p>
            <a:pPr algn="l" marL="342900" indent="-342900">
              <a:lnSpc>
                <a:spcPts val="1400"/>
              </a:lnSpc>
              <a:buSzPct val="100000"/>
              <a:buFont typeface="+mj-lt"/>
              <a:buAutoNum type="arabicPeriod" startAt="4"/>
            </a:pPr>
            <a:r>
              <a:rPr lang="en-US" sz="850" dirty="0">
                <a:solidFill>
                  <a:srgbClr val="746558"/>
                </a:solidFill>
                <a:latin typeface="Gelasio" pitchFamily="34" charset="0"/>
                <a:ea typeface="Gelasio" pitchFamily="34" charset="-122"/>
                <a:cs typeface="Gelasio" pitchFamily="34" charset="-120"/>
              </a:rPr>
              <a:t> and coordinating everything asynchronously across U.S.–India time zones.</a:t>
            </a:r>
            <a:endParaRPr lang="en-US" sz="850" dirty="0"/>
          </a:p>
        </p:txBody>
      </p:sp>
      <p:pic>
        <p:nvPicPr>
          <p:cNvPr id="9" name="Image 0" descr="preencoded.png">    </p:cNvPr>
          <p:cNvPicPr>
            <a:picLocks noChangeAspect="1"/>
          </p:cNvPicPr>
          <p:nvPr/>
        </p:nvPicPr>
        <p:blipFill>
          <a:blip r:embed="rId1"/>
          <a:stretch>
            <a:fillRect/>
          </a:stretch>
        </p:blipFill>
        <p:spPr>
          <a:xfrm>
            <a:off x="396835" y="3018949"/>
            <a:ext cx="3799284" cy="5829181"/>
          </a:xfrm>
          <a:prstGeom prst="rect">
            <a:avLst/>
          </a:prstGeom>
        </p:spPr>
      </p:pic>
      <p:pic>
        <p:nvPicPr>
          <p:cNvPr id="10"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914924" y="3024604"/>
            <a:ext cx="170021" cy="170021"/>
          </a:xfrm>
          <a:prstGeom prst="rect">
            <a:avLst/>
          </a:prstGeom>
        </p:spPr>
      </p:pic>
      <p:sp>
        <p:nvSpPr>
          <p:cNvPr id="11" name="Text 7"/>
          <p:cNvSpPr/>
          <p:nvPr/>
        </p:nvSpPr>
        <p:spPr>
          <a:xfrm>
            <a:off x="9240917" y="3018949"/>
            <a:ext cx="5000149" cy="362903"/>
          </a:xfrm>
          <a:prstGeom prst="rect">
            <a:avLst/>
          </a:prstGeom>
          <a:noFill/>
          <a:ln/>
        </p:spPr>
        <p:txBody>
          <a:bodyPr wrap="square" lIns="0" tIns="0" rIns="0" bIns="0" rtlCol="0" anchor="t"/>
          <a:lstStyle/>
          <a:p>
            <a:pPr algn="l" indent="0" marL="0">
              <a:lnSpc>
                <a:spcPts val="1400"/>
              </a:lnSpc>
              <a:buNone/>
            </a:pPr>
            <a:r>
              <a:rPr lang="en-US" sz="850" dirty="0">
                <a:solidFill>
                  <a:srgbClr val="746558"/>
                </a:solidFill>
                <a:latin typeface="Gelasio" pitchFamily="34" charset="0"/>
                <a:ea typeface="Gelasio" pitchFamily="34" charset="-122"/>
                <a:cs typeface="Gelasio" pitchFamily="34" charset="-120"/>
              </a:rPr>
              <a:t>The overloading of the Gemini API was handled by using it once to create 20 questions and saving them into a usable Json file</a:t>
            </a:r>
            <a:endParaRPr lang="en-US" sz="850" dirty="0"/>
          </a:p>
        </p:txBody>
      </p:sp>
      <p:sp>
        <p:nvSpPr>
          <p:cNvPr id="12" name="Text 8"/>
          <p:cNvSpPr/>
          <p:nvPr/>
        </p:nvSpPr>
        <p:spPr>
          <a:xfrm>
            <a:off x="9240917" y="3483888"/>
            <a:ext cx="5000149" cy="181451"/>
          </a:xfrm>
          <a:prstGeom prst="rect">
            <a:avLst/>
          </a:prstGeom>
          <a:noFill/>
          <a:ln/>
        </p:spPr>
        <p:txBody>
          <a:bodyPr wrap="none" lIns="0" tIns="0" rIns="0" bIns="0" rtlCol="0" anchor="t"/>
          <a:lstStyle/>
          <a:p>
            <a:pPr algn="l" indent="0" marL="0">
              <a:lnSpc>
                <a:spcPts val="1400"/>
              </a:lnSpc>
              <a:buNone/>
            </a:pPr>
            <a:r>
              <a:rPr lang="en-US" sz="850" dirty="0">
                <a:solidFill>
                  <a:srgbClr val="746558"/>
                </a:solidFill>
                <a:latin typeface="Gelasio" pitchFamily="34" charset="0"/>
                <a:ea typeface="Gelasio" pitchFamily="34" charset="-122"/>
                <a:cs typeface="Gelasio" pitchFamily="34" charset="-120"/>
              </a:rPr>
              <a:t>This picture shows the node structure in Godot used to handle the two APIs used.</a:t>
            </a:r>
            <a:endParaRPr lang="en-US" sz="850" dirty="0"/>
          </a:p>
        </p:txBody>
      </p:sp>
      <p:sp>
        <p:nvSpPr>
          <p:cNvPr id="13" name="Text 9"/>
          <p:cNvSpPr/>
          <p:nvPr/>
        </p:nvSpPr>
        <p:spPr>
          <a:xfrm>
            <a:off x="9240917" y="3767376"/>
            <a:ext cx="5000149" cy="362903"/>
          </a:xfrm>
          <a:prstGeom prst="rect">
            <a:avLst/>
          </a:prstGeom>
          <a:noFill/>
          <a:ln/>
        </p:spPr>
        <p:txBody>
          <a:bodyPr wrap="square" lIns="0" tIns="0" rIns="0" bIns="0" rtlCol="0" anchor="t"/>
          <a:lstStyle/>
          <a:p>
            <a:pPr algn="l" indent="0" marL="0">
              <a:lnSpc>
                <a:spcPts val="1400"/>
              </a:lnSpc>
              <a:buNone/>
            </a:pPr>
            <a:r>
              <a:rPr lang="en-US" sz="850" dirty="0">
                <a:solidFill>
                  <a:srgbClr val="746558"/>
                </a:solidFill>
                <a:latin typeface="Gelasio" pitchFamily="34" charset="0"/>
                <a:ea typeface="Gelasio" pitchFamily="34" charset="-122"/>
                <a:cs typeface="Gelasio" pitchFamily="34" charset="-120"/>
              </a:rPr>
              <a:t>(AT first we call the UST API and use it to extract the data, then we feed it to Gemni to create questions).</a:t>
            </a:r>
            <a:endParaRPr lang="en-US" sz="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386"/>
          </a:xfrm>
          <a:prstGeom prst="rect">
            <a:avLst/>
          </a:prstGeom>
        </p:spPr>
      </p:pic>
      <p:sp>
        <p:nvSpPr>
          <p:cNvPr id="3" name="Text 0"/>
          <p:cNvSpPr/>
          <p:nvPr/>
        </p:nvSpPr>
        <p:spPr>
          <a:xfrm>
            <a:off x="572453" y="449699"/>
            <a:ext cx="4621054" cy="511016"/>
          </a:xfrm>
          <a:prstGeom prst="rect">
            <a:avLst/>
          </a:prstGeom>
          <a:noFill/>
          <a:ln/>
        </p:spPr>
        <p:txBody>
          <a:bodyPr wrap="none" lIns="0" tIns="0" rIns="0" bIns="0" rtlCol="0" anchor="t"/>
          <a:lstStyle/>
          <a:p>
            <a:pPr algn="l" indent="0" marL="0">
              <a:lnSpc>
                <a:spcPts val="4000"/>
              </a:lnSpc>
              <a:buNone/>
            </a:pPr>
            <a:r>
              <a:rPr lang="en-US" sz="3200" dirty="0">
                <a:solidFill>
                  <a:srgbClr val="484237"/>
                </a:solidFill>
                <a:latin typeface="Gelasio Semi Bold" pitchFamily="34" charset="0"/>
                <a:ea typeface="Gelasio Semi Bold" pitchFamily="34" charset="-122"/>
                <a:cs typeface="Gelasio Semi Bold" pitchFamily="34" charset="-120"/>
              </a:rPr>
              <a:t>Challenges &amp; Solutions</a:t>
            </a:r>
            <a:endParaRPr lang="en-US" sz="3200" dirty="0"/>
          </a:p>
        </p:txBody>
      </p:sp>
      <p:sp>
        <p:nvSpPr>
          <p:cNvPr id="4" name="Shape 1"/>
          <p:cNvSpPr/>
          <p:nvPr/>
        </p:nvSpPr>
        <p:spPr>
          <a:xfrm>
            <a:off x="4560570" y="1205984"/>
            <a:ext cx="22860" cy="6575703"/>
          </a:xfrm>
          <a:prstGeom prst="roundRect">
            <a:avLst>
              <a:gd name="adj" fmla="val 107325"/>
            </a:avLst>
          </a:prstGeom>
          <a:solidFill>
            <a:srgbClr val="D4CEC3"/>
          </a:solidFill>
          <a:ln/>
        </p:spPr>
      </p:sp>
      <p:sp>
        <p:nvSpPr>
          <p:cNvPr id="5" name="Shape 2"/>
          <p:cNvSpPr/>
          <p:nvPr/>
        </p:nvSpPr>
        <p:spPr>
          <a:xfrm>
            <a:off x="3920252" y="1378506"/>
            <a:ext cx="490657" cy="22860"/>
          </a:xfrm>
          <a:prstGeom prst="roundRect">
            <a:avLst>
              <a:gd name="adj" fmla="val 107325"/>
            </a:avLst>
          </a:prstGeom>
          <a:solidFill>
            <a:srgbClr val="D4CEC3"/>
          </a:solidFill>
          <a:ln/>
        </p:spPr>
      </p:sp>
      <p:sp>
        <p:nvSpPr>
          <p:cNvPr id="6" name="Shape 3"/>
          <p:cNvSpPr/>
          <p:nvPr/>
        </p:nvSpPr>
        <p:spPr>
          <a:xfrm>
            <a:off x="4388048" y="1205984"/>
            <a:ext cx="367903" cy="367903"/>
          </a:xfrm>
          <a:prstGeom prst="roundRect">
            <a:avLst>
              <a:gd name="adj" fmla="val 6669"/>
            </a:avLst>
          </a:prstGeom>
          <a:solidFill>
            <a:srgbClr val="EEE8DD"/>
          </a:solidFill>
          <a:ln/>
        </p:spPr>
      </p:sp>
      <p:sp>
        <p:nvSpPr>
          <p:cNvPr id="7" name="Text 4"/>
          <p:cNvSpPr/>
          <p:nvPr/>
        </p:nvSpPr>
        <p:spPr>
          <a:xfrm>
            <a:off x="4449366" y="1236643"/>
            <a:ext cx="245269" cy="306586"/>
          </a:xfrm>
          <a:prstGeom prst="rect">
            <a:avLst/>
          </a:prstGeom>
          <a:noFill/>
          <a:ln/>
        </p:spPr>
        <p:txBody>
          <a:bodyPr wrap="none" lIns="0" tIns="0" rIns="0" bIns="0" rtlCol="0" anchor="t"/>
          <a:lstStyle/>
          <a:p>
            <a:pPr algn="ctr" indent="0" marL="0">
              <a:lnSpc>
                <a:spcPts val="1900"/>
              </a:lnSpc>
              <a:buNone/>
            </a:pPr>
            <a:r>
              <a:rPr lang="en-US" sz="1900" dirty="0">
                <a:solidFill>
                  <a:srgbClr val="746558"/>
                </a:solidFill>
                <a:latin typeface="Gelasio Semi Bold" pitchFamily="34" charset="0"/>
                <a:ea typeface="Gelasio Semi Bold" pitchFamily="34" charset="-122"/>
                <a:cs typeface="Gelasio Semi Bold" pitchFamily="34" charset="-120"/>
              </a:rPr>
              <a:t>1</a:t>
            </a:r>
            <a:endParaRPr lang="en-US" sz="1900" dirty="0"/>
          </a:p>
        </p:txBody>
      </p:sp>
      <p:sp>
        <p:nvSpPr>
          <p:cNvPr id="8" name="Text 5"/>
          <p:cNvSpPr/>
          <p:nvPr/>
        </p:nvSpPr>
        <p:spPr>
          <a:xfrm>
            <a:off x="1215985" y="1262182"/>
            <a:ext cx="2538293" cy="255508"/>
          </a:xfrm>
          <a:prstGeom prst="rect">
            <a:avLst/>
          </a:prstGeom>
          <a:noFill/>
          <a:ln/>
        </p:spPr>
        <p:txBody>
          <a:bodyPr wrap="none" lIns="0" tIns="0" rIns="0" bIns="0" rtlCol="0" anchor="t"/>
          <a:lstStyle/>
          <a:p>
            <a:pPr algn="r" indent="0" marL="0">
              <a:lnSpc>
                <a:spcPts val="2000"/>
              </a:lnSpc>
              <a:buNone/>
            </a:pPr>
            <a:r>
              <a:rPr lang="en-US" sz="1600" dirty="0">
                <a:solidFill>
                  <a:srgbClr val="746558"/>
                </a:solidFill>
                <a:latin typeface="Gelasio Semi Bold" pitchFamily="34" charset="0"/>
                <a:ea typeface="Gelasio Semi Bold" pitchFamily="34" charset="-122"/>
                <a:cs typeface="Gelasio Semi Bold" pitchFamily="34" charset="-120"/>
              </a:rPr>
              <a:t>Gemini API Management</a:t>
            </a:r>
            <a:endParaRPr lang="en-US" sz="1600" dirty="0"/>
          </a:p>
        </p:txBody>
      </p:sp>
      <p:sp>
        <p:nvSpPr>
          <p:cNvPr id="9" name="Text 6"/>
          <p:cNvSpPr/>
          <p:nvPr/>
        </p:nvSpPr>
        <p:spPr>
          <a:xfrm>
            <a:off x="572453" y="1615797"/>
            <a:ext cx="3181826" cy="523399"/>
          </a:xfrm>
          <a:prstGeom prst="rect">
            <a:avLst/>
          </a:prstGeom>
          <a:noFill/>
          <a:ln/>
        </p:spPr>
        <p:txBody>
          <a:bodyPr wrap="square" lIns="0" tIns="0" rIns="0" bIns="0" rtlCol="0" anchor="t"/>
          <a:lstStyle/>
          <a:p>
            <a:pPr algn="r" indent="0" marL="0">
              <a:lnSpc>
                <a:spcPts val="2050"/>
              </a:lnSpc>
              <a:buNone/>
            </a:pPr>
            <a:r>
              <a:rPr lang="en-US" sz="1250" b="1" dirty="0">
                <a:solidFill>
                  <a:srgbClr val="746558"/>
                </a:solidFill>
                <a:latin typeface="Gelasio" pitchFamily="34" charset="0"/>
                <a:ea typeface="Gelasio" pitchFamily="34" charset="-122"/>
                <a:cs typeface="Gelasio" pitchFamily="34" charset="-120"/>
              </a:rPr>
              <a:t>Challenge:</a:t>
            </a:r>
            <a:pPr algn="r" indent="0" marL="0">
              <a:lnSpc>
                <a:spcPts val="2050"/>
              </a:lnSpc>
              <a:buNone/>
            </a:pPr>
            <a:r>
              <a:rPr lang="en-US" sz="1250" dirty="0">
                <a:solidFill>
                  <a:srgbClr val="746558"/>
                </a:solidFill>
                <a:latin typeface="Gelasio" pitchFamily="34" charset="0"/>
                <a:ea typeface="Gelasio" pitchFamily="34" charset="-122"/>
                <a:cs typeface="Gelasio" pitchFamily="34" charset="-120"/>
              </a:rPr>
              <a:t> Using the Gemini API without overloading it and hitting rate limits.</a:t>
            </a:r>
            <a:endParaRPr lang="en-US" sz="1250" dirty="0"/>
          </a:p>
        </p:txBody>
      </p:sp>
      <p:sp>
        <p:nvSpPr>
          <p:cNvPr id="10" name="Shape 7"/>
          <p:cNvSpPr/>
          <p:nvPr/>
        </p:nvSpPr>
        <p:spPr>
          <a:xfrm>
            <a:off x="4733092" y="2359819"/>
            <a:ext cx="490657" cy="22860"/>
          </a:xfrm>
          <a:prstGeom prst="roundRect">
            <a:avLst>
              <a:gd name="adj" fmla="val 107325"/>
            </a:avLst>
          </a:prstGeom>
          <a:solidFill>
            <a:srgbClr val="D4CEC3"/>
          </a:solidFill>
          <a:ln/>
        </p:spPr>
      </p:sp>
      <p:sp>
        <p:nvSpPr>
          <p:cNvPr id="11" name="Shape 8"/>
          <p:cNvSpPr/>
          <p:nvPr/>
        </p:nvSpPr>
        <p:spPr>
          <a:xfrm>
            <a:off x="4388048" y="2187297"/>
            <a:ext cx="367903" cy="367903"/>
          </a:xfrm>
          <a:prstGeom prst="roundRect">
            <a:avLst>
              <a:gd name="adj" fmla="val 6669"/>
            </a:avLst>
          </a:prstGeom>
          <a:solidFill>
            <a:srgbClr val="EEE8DD"/>
          </a:solidFill>
          <a:ln/>
        </p:spPr>
      </p:sp>
      <p:sp>
        <p:nvSpPr>
          <p:cNvPr id="12" name="Text 9"/>
          <p:cNvSpPr/>
          <p:nvPr/>
        </p:nvSpPr>
        <p:spPr>
          <a:xfrm>
            <a:off x="4449366" y="2217956"/>
            <a:ext cx="245269" cy="306586"/>
          </a:xfrm>
          <a:prstGeom prst="rect">
            <a:avLst/>
          </a:prstGeom>
          <a:noFill/>
          <a:ln/>
        </p:spPr>
        <p:txBody>
          <a:bodyPr wrap="none" lIns="0" tIns="0" rIns="0" bIns="0" rtlCol="0" anchor="t"/>
          <a:lstStyle/>
          <a:p>
            <a:pPr algn="ctr" indent="0" marL="0">
              <a:lnSpc>
                <a:spcPts val="1900"/>
              </a:lnSpc>
              <a:buNone/>
            </a:pPr>
            <a:r>
              <a:rPr lang="en-US" sz="1900" dirty="0">
                <a:solidFill>
                  <a:srgbClr val="746558"/>
                </a:solidFill>
                <a:latin typeface="Gelasio Semi Bold" pitchFamily="34" charset="0"/>
                <a:ea typeface="Gelasio Semi Bold" pitchFamily="34" charset="-122"/>
                <a:cs typeface="Gelasio Semi Bold" pitchFamily="34" charset="-120"/>
              </a:rPr>
              <a:t>2</a:t>
            </a:r>
            <a:endParaRPr lang="en-US" sz="1900" dirty="0"/>
          </a:p>
        </p:txBody>
      </p:sp>
      <p:sp>
        <p:nvSpPr>
          <p:cNvPr id="13" name="Text 10"/>
          <p:cNvSpPr/>
          <p:nvPr/>
        </p:nvSpPr>
        <p:spPr>
          <a:xfrm>
            <a:off x="5389721" y="2243495"/>
            <a:ext cx="2044541" cy="255508"/>
          </a:xfrm>
          <a:prstGeom prst="rect">
            <a:avLst/>
          </a:prstGeom>
          <a:noFill/>
          <a:ln/>
        </p:spPr>
        <p:txBody>
          <a:bodyPr wrap="none" lIns="0" tIns="0" rIns="0" bIns="0" rtlCol="0" anchor="t"/>
          <a:lstStyle/>
          <a:p>
            <a:pPr algn="l" indent="0" marL="0">
              <a:lnSpc>
                <a:spcPts val="2000"/>
              </a:lnSpc>
              <a:buNone/>
            </a:pPr>
            <a:r>
              <a:rPr lang="en-US" sz="1600" dirty="0">
                <a:solidFill>
                  <a:srgbClr val="746558"/>
                </a:solidFill>
                <a:latin typeface="Gelasio Semi Bold" pitchFamily="34" charset="0"/>
                <a:ea typeface="Gelasio Semi Bold" pitchFamily="34" charset="-122"/>
                <a:cs typeface="Gelasio Semi Bold" pitchFamily="34" charset="-120"/>
              </a:rPr>
              <a:t>API Rate Limiting</a:t>
            </a:r>
            <a:endParaRPr lang="en-US" sz="1600" dirty="0"/>
          </a:p>
        </p:txBody>
      </p:sp>
      <p:sp>
        <p:nvSpPr>
          <p:cNvPr id="14" name="Text 11"/>
          <p:cNvSpPr/>
          <p:nvPr/>
        </p:nvSpPr>
        <p:spPr>
          <a:xfrm>
            <a:off x="5389721" y="2597110"/>
            <a:ext cx="3181826" cy="523399"/>
          </a:xfrm>
          <a:prstGeom prst="rect">
            <a:avLst/>
          </a:prstGeom>
          <a:noFill/>
          <a:ln/>
        </p:spPr>
        <p:txBody>
          <a:bodyPr wrap="square" lIns="0" tIns="0" rIns="0" bIns="0" rtlCol="0" anchor="t"/>
          <a:lstStyle/>
          <a:p>
            <a:pPr algn="l" indent="0" marL="0">
              <a:lnSpc>
                <a:spcPts val="2050"/>
              </a:lnSpc>
              <a:buNone/>
            </a:pPr>
            <a:r>
              <a:rPr lang="en-US" sz="1250" b="1" dirty="0">
                <a:solidFill>
                  <a:srgbClr val="746558"/>
                </a:solidFill>
                <a:latin typeface="Gelasio" pitchFamily="34" charset="0"/>
                <a:ea typeface="Gelasio" pitchFamily="34" charset="-122"/>
                <a:cs typeface="Gelasio" pitchFamily="34" charset="-120"/>
              </a:rPr>
              <a:t>Solution:</a:t>
            </a:r>
            <a:pPr algn="l" indent="0" marL="0">
              <a:lnSpc>
                <a:spcPts val="2050"/>
              </a:lnSpc>
              <a:buNone/>
            </a:pPr>
            <a:r>
              <a:rPr lang="en-US" sz="1250" dirty="0">
                <a:solidFill>
                  <a:srgbClr val="746558"/>
                </a:solidFill>
                <a:latin typeface="Gelasio" pitchFamily="34" charset="0"/>
                <a:ea typeface="Gelasio" pitchFamily="34" charset="-122"/>
                <a:cs typeface="Gelasio" pitchFamily="34" charset="-120"/>
              </a:rPr>
              <a:t> Implemented intelligent request throttling and caching mechanisms.</a:t>
            </a:r>
            <a:endParaRPr lang="en-US" sz="1250" dirty="0"/>
          </a:p>
        </p:txBody>
      </p:sp>
      <p:sp>
        <p:nvSpPr>
          <p:cNvPr id="15" name="Shape 12"/>
          <p:cNvSpPr/>
          <p:nvPr/>
        </p:nvSpPr>
        <p:spPr>
          <a:xfrm>
            <a:off x="3920252" y="3205639"/>
            <a:ext cx="490657" cy="22860"/>
          </a:xfrm>
          <a:prstGeom prst="roundRect">
            <a:avLst>
              <a:gd name="adj" fmla="val 107325"/>
            </a:avLst>
          </a:prstGeom>
          <a:solidFill>
            <a:srgbClr val="D4CEC3"/>
          </a:solidFill>
          <a:ln/>
        </p:spPr>
      </p:sp>
      <p:sp>
        <p:nvSpPr>
          <p:cNvPr id="16" name="Shape 13"/>
          <p:cNvSpPr/>
          <p:nvPr/>
        </p:nvSpPr>
        <p:spPr>
          <a:xfrm>
            <a:off x="4388048" y="3033117"/>
            <a:ext cx="367903" cy="367903"/>
          </a:xfrm>
          <a:prstGeom prst="roundRect">
            <a:avLst>
              <a:gd name="adj" fmla="val 6669"/>
            </a:avLst>
          </a:prstGeom>
          <a:solidFill>
            <a:srgbClr val="EEE8DD"/>
          </a:solidFill>
          <a:ln/>
        </p:spPr>
      </p:sp>
      <p:sp>
        <p:nvSpPr>
          <p:cNvPr id="17" name="Text 14"/>
          <p:cNvSpPr/>
          <p:nvPr/>
        </p:nvSpPr>
        <p:spPr>
          <a:xfrm>
            <a:off x="4449366" y="3063776"/>
            <a:ext cx="245269" cy="306586"/>
          </a:xfrm>
          <a:prstGeom prst="rect">
            <a:avLst/>
          </a:prstGeom>
          <a:noFill/>
          <a:ln/>
        </p:spPr>
        <p:txBody>
          <a:bodyPr wrap="none" lIns="0" tIns="0" rIns="0" bIns="0" rtlCol="0" anchor="t"/>
          <a:lstStyle/>
          <a:p>
            <a:pPr algn="ctr" indent="0" marL="0">
              <a:lnSpc>
                <a:spcPts val="1900"/>
              </a:lnSpc>
              <a:buNone/>
            </a:pPr>
            <a:r>
              <a:rPr lang="en-US" sz="1900" dirty="0">
                <a:solidFill>
                  <a:srgbClr val="746558"/>
                </a:solidFill>
                <a:latin typeface="Gelasio Semi Bold" pitchFamily="34" charset="0"/>
                <a:ea typeface="Gelasio Semi Bold" pitchFamily="34" charset="-122"/>
                <a:cs typeface="Gelasio Semi Bold" pitchFamily="34" charset="-120"/>
              </a:rPr>
              <a:t>3</a:t>
            </a:r>
            <a:endParaRPr lang="en-US" sz="1900" dirty="0"/>
          </a:p>
        </p:txBody>
      </p:sp>
      <p:sp>
        <p:nvSpPr>
          <p:cNvPr id="18" name="Text 15"/>
          <p:cNvSpPr/>
          <p:nvPr/>
        </p:nvSpPr>
        <p:spPr>
          <a:xfrm>
            <a:off x="1702356" y="3089315"/>
            <a:ext cx="2051923" cy="255508"/>
          </a:xfrm>
          <a:prstGeom prst="rect">
            <a:avLst/>
          </a:prstGeom>
          <a:noFill/>
          <a:ln/>
        </p:spPr>
        <p:txBody>
          <a:bodyPr wrap="none" lIns="0" tIns="0" rIns="0" bIns="0" rtlCol="0" anchor="t"/>
          <a:lstStyle/>
          <a:p>
            <a:pPr algn="r" indent="0" marL="0">
              <a:lnSpc>
                <a:spcPts val="2000"/>
              </a:lnSpc>
              <a:buNone/>
            </a:pPr>
            <a:r>
              <a:rPr lang="en-US" sz="1600" dirty="0">
                <a:solidFill>
                  <a:srgbClr val="746558"/>
                </a:solidFill>
                <a:latin typeface="Gelasio Semi Bold" pitchFamily="34" charset="0"/>
                <a:ea typeface="Gelasio Semi Bold" pitchFamily="34" charset="-122"/>
                <a:cs typeface="Gelasio Semi Bold" pitchFamily="34" charset="-120"/>
              </a:rPr>
              <a:t>UST API Integration</a:t>
            </a:r>
            <a:endParaRPr lang="en-US" sz="1600" dirty="0"/>
          </a:p>
        </p:txBody>
      </p:sp>
      <p:sp>
        <p:nvSpPr>
          <p:cNvPr id="19" name="Text 16"/>
          <p:cNvSpPr/>
          <p:nvPr/>
        </p:nvSpPr>
        <p:spPr>
          <a:xfrm>
            <a:off x="572453" y="3442930"/>
            <a:ext cx="3181826" cy="785098"/>
          </a:xfrm>
          <a:prstGeom prst="rect">
            <a:avLst/>
          </a:prstGeom>
          <a:noFill/>
          <a:ln/>
        </p:spPr>
        <p:txBody>
          <a:bodyPr wrap="square" lIns="0" tIns="0" rIns="0" bIns="0" rtlCol="0" anchor="t"/>
          <a:lstStyle/>
          <a:p>
            <a:pPr algn="r" indent="0" marL="0">
              <a:lnSpc>
                <a:spcPts val="2050"/>
              </a:lnSpc>
              <a:buNone/>
            </a:pPr>
            <a:r>
              <a:rPr lang="en-US" sz="1250" b="1" dirty="0">
                <a:solidFill>
                  <a:srgbClr val="746558"/>
                </a:solidFill>
                <a:latin typeface="Gelasio" pitchFamily="34" charset="0"/>
                <a:ea typeface="Gelasio" pitchFamily="34" charset="-122"/>
                <a:cs typeface="Gelasio" pitchFamily="34" charset="-120"/>
              </a:rPr>
              <a:t>Challenge:</a:t>
            </a:r>
            <a:pPr algn="r" indent="0" marL="0">
              <a:lnSpc>
                <a:spcPts val="2050"/>
              </a:lnSpc>
              <a:buNone/>
            </a:pPr>
            <a:r>
              <a:rPr lang="en-US" sz="1250" dirty="0">
                <a:solidFill>
                  <a:srgbClr val="746558"/>
                </a:solidFill>
                <a:latin typeface="Gelasio" pitchFamily="34" charset="0"/>
                <a:ea typeface="Gelasio" pitchFamily="34" charset="-122"/>
                <a:cs typeface="Gelasio" pitchFamily="34" charset="-120"/>
              </a:rPr>
              <a:t> Understanding how to properly use the U.S. Treasury API and its data structure.</a:t>
            </a:r>
            <a:endParaRPr lang="en-US" sz="1250" dirty="0"/>
          </a:p>
        </p:txBody>
      </p:sp>
      <p:sp>
        <p:nvSpPr>
          <p:cNvPr id="20" name="Shape 17"/>
          <p:cNvSpPr/>
          <p:nvPr/>
        </p:nvSpPr>
        <p:spPr>
          <a:xfrm>
            <a:off x="4733092" y="4051578"/>
            <a:ext cx="490657" cy="22860"/>
          </a:xfrm>
          <a:prstGeom prst="roundRect">
            <a:avLst>
              <a:gd name="adj" fmla="val 107325"/>
            </a:avLst>
          </a:prstGeom>
          <a:solidFill>
            <a:srgbClr val="D4CEC3"/>
          </a:solidFill>
          <a:ln/>
        </p:spPr>
      </p:sp>
      <p:sp>
        <p:nvSpPr>
          <p:cNvPr id="21" name="Shape 18"/>
          <p:cNvSpPr/>
          <p:nvPr/>
        </p:nvSpPr>
        <p:spPr>
          <a:xfrm>
            <a:off x="4388048" y="3879056"/>
            <a:ext cx="367903" cy="367903"/>
          </a:xfrm>
          <a:prstGeom prst="roundRect">
            <a:avLst>
              <a:gd name="adj" fmla="val 6669"/>
            </a:avLst>
          </a:prstGeom>
          <a:solidFill>
            <a:srgbClr val="EEE8DD"/>
          </a:solidFill>
          <a:ln/>
        </p:spPr>
      </p:sp>
      <p:sp>
        <p:nvSpPr>
          <p:cNvPr id="22" name="Text 19"/>
          <p:cNvSpPr/>
          <p:nvPr/>
        </p:nvSpPr>
        <p:spPr>
          <a:xfrm>
            <a:off x="4449366" y="3909715"/>
            <a:ext cx="245269" cy="306586"/>
          </a:xfrm>
          <a:prstGeom prst="rect">
            <a:avLst/>
          </a:prstGeom>
          <a:noFill/>
          <a:ln/>
        </p:spPr>
        <p:txBody>
          <a:bodyPr wrap="none" lIns="0" tIns="0" rIns="0" bIns="0" rtlCol="0" anchor="t"/>
          <a:lstStyle/>
          <a:p>
            <a:pPr algn="ctr" indent="0" marL="0">
              <a:lnSpc>
                <a:spcPts val="1900"/>
              </a:lnSpc>
              <a:buNone/>
            </a:pPr>
            <a:r>
              <a:rPr lang="en-US" sz="1900" dirty="0">
                <a:solidFill>
                  <a:srgbClr val="746558"/>
                </a:solidFill>
                <a:latin typeface="Gelasio Semi Bold" pitchFamily="34" charset="0"/>
                <a:ea typeface="Gelasio Semi Bold" pitchFamily="34" charset="-122"/>
                <a:cs typeface="Gelasio Semi Bold" pitchFamily="34" charset="-120"/>
              </a:rPr>
              <a:t>4</a:t>
            </a:r>
            <a:endParaRPr lang="en-US" sz="1900" dirty="0"/>
          </a:p>
        </p:txBody>
      </p:sp>
      <p:sp>
        <p:nvSpPr>
          <p:cNvPr id="23" name="Text 20"/>
          <p:cNvSpPr/>
          <p:nvPr/>
        </p:nvSpPr>
        <p:spPr>
          <a:xfrm>
            <a:off x="5389721" y="3935254"/>
            <a:ext cx="2624733" cy="255508"/>
          </a:xfrm>
          <a:prstGeom prst="rect">
            <a:avLst/>
          </a:prstGeom>
          <a:noFill/>
          <a:ln/>
        </p:spPr>
        <p:txBody>
          <a:bodyPr wrap="none" lIns="0" tIns="0" rIns="0" bIns="0" rtlCol="0" anchor="t"/>
          <a:lstStyle/>
          <a:p>
            <a:pPr algn="l" indent="0" marL="0">
              <a:lnSpc>
                <a:spcPts val="2000"/>
              </a:lnSpc>
              <a:buNone/>
            </a:pPr>
            <a:r>
              <a:rPr lang="en-US" sz="1600" dirty="0">
                <a:solidFill>
                  <a:srgbClr val="746558"/>
                </a:solidFill>
                <a:latin typeface="Gelasio Semi Bold" pitchFamily="34" charset="0"/>
                <a:ea typeface="Gelasio Semi Bold" pitchFamily="34" charset="-122"/>
                <a:cs typeface="Gelasio Semi Bold" pitchFamily="34" charset="-120"/>
              </a:rPr>
              <a:t>API Documentation Study</a:t>
            </a:r>
            <a:endParaRPr lang="en-US" sz="1600" dirty="0"/>
          </a:p>
        </p:txBody>
      </p:sp>
      <p:sp>
        <p:nvSpPr>
          <p:cNvPr id="24" name="Text 21"/>
          <p:cNvSpPr/>
          <p:nvPr/>
        </p:nvSpPr>
        <p:spPr>
          <a:xfrm>
            <a:off x="5389721" y="4288869"/>
            <a:ext cx="3181826" cy="785098"/>
          </a:xfrm>
          <a:prstGeom prst="rect">
            <a:avLst/>
          </a:prstGeom>
          <a:noFill/>
          <a:ln/>
        </p:spPr>
        <p:txBody>
          <a:bodyPr wrap="square" lIns="0" tIns="0" rIns="0" bIns="0" rtlCol="0" anchor="t"/>
          <a:lstStyle/>
          <a:p>
            <a:pPr algn="l" indent="0" marL="0">
              <a:lnSpc>
                <a:spcPts val="2050"/>
              </a:lnSpc>
              <a:buNone/>
            </a:pPr>
            <a:r>
              <a:rPr lang="en-US" sz="1250" b="1" dirty="0">
                <a:solidFill>
                  <a:srgbClr val="746558"/>
                </a:solidFill>
                <a:latin typeface="Gelasio" pitchFamily="34" charset="0"/>
                <a:ea typeface="Gelasio" pitchFamily="34" charset="-122"/>
                <a:cs typeface="Gelasio" pitchFamily="34" charset="-120"/>
              </a:rPr>
              <a:t>Solution:</a:t>
            </a:r>
            <a:pPr algn="l" indent="0" marL="0">
              <a:lnSpc>
                <a:spcPts val="2050"/>
              </a:lnSpc>
              <a:buNone/>
            </a:pPr>
            <a:r>
              <a:rPr lang="en-US" sz="1250" dirty="0">
                <a:solidFill>
                  <a:srgbClr val="746558"/>
                </a:solidFill>
                <a:latin typeface="Gelasio" pitchFamily="34" charset="0"/>
                <a:ea typeface="Gelasio" pitchFamily="34" charset="-122"/>
                <a:cs typeface="Gelasio" pitchFamily="34" charset="-120"/>
              </a:rPr>
              <a:t> Deep-dived into Treasury API documentation and tested endpoints iteratively.</a:t>
            </a:r>
            <a:endParaRPr lang="en-US" sz="1250" dirty="0"/>
          </a:p>
        </p:txBody>
      </p:sp>
      <p:sp>
        <p:nvSpPr>
          <p:cNvPr id="25" name="Shape 22"/>
          <p:cNvSpPr/>
          <p:nvPr/>
        </p:nvSpPr>
        <p:spPr>
          <a:xfrm>
            <a:off x="3920252" y="4897517"/>
            <a:ext cx="490657" cy="22860"/>
          </a:xfrm>
          <a:prstGeom prst="roundRect">
            <a:avLst>
              <a:gd name="adj" fmla="val 107325"/>
            </a:avLst>
          </a:prstGeom>
          <a:solidFill>
            <a:srgbClr val="D4CEC3"/>
          </a:solidFill>
          <a:ln/>
        </p:spPr>
      </p:sp>
      <p:sp>
        <p:nvSpPr>
          <p:cNvPr id="26" name="Shape 23"/>
          <p:cNvSpPr/>
          <p:nvPr/>
        </p:nvSpPr>
        <p:spPr>
          <a:xfrm>
            <a:off x="4388048" y="4724995"/>
            <a:ext cx="367903" cy="367903"/>
          </a:xfrm>
          <a:prstGeom prst="roundRect">
            <a:avLst>
              <a:gd name="adj" fmla="val 6669"/>
            </a:avLst>
          </a:prstGeom>
          <a:solidFill>
            <a:srgbClr val="EEE8DD"/>
          </a:solidFill>
          <a:ln/>
        </p:spPr>
      </p:sp>
      <p:sp>
        <p:nvSpPr>
          <p:cNvPr id="27" name="Text 24"/>
          <p:cNvSpPr/>
          <p:nvPr/>
        </p:nvSpPr>
        <p:spPr>
          <a:xfrm>
            <a:off x="4449366" y="4755654"/>
            <a:ext cx="245269" cy="306586"/>
          </a:xfrm>
          <a:prstGeom prst="rect">
            <a:avLst/>
          </a:prstGeom>
          <a:noFill/>
          <a:ln/>
        </p:spPr>
        <p:txBody>
          <a:bodyPr wrap="none" lIns="0" tIns="0" rIns="0" bIns="0" rtlCol="0" anchor="t"/>
          <a:lstStyle/>
          <a:p>
            <a:pPr algn="ctr" indent="0" marL="0">
              <a:lnSpc>
                <a:spcPts val="1900"/>
              </a:lnSpc>
              <a:buNone/>
            </a:pPr>
            <a:r>
              <a:rPr lang="en-US" sz="1900" dirty="0">
                <a:solidFill>
                  <a:srgbClr val="746558"/>
                </a:solidFill>
                <a:latin typeface="Gelasio Semi Bold" pitchFamily="34" charset="0"/>
                <a:ea typeface="Gelasio Semi Bold" pitchFamily="34" charset="-122"/>
                <a:cs typeface="Gelasio Semi Bold" pitchFamily="34" charset="-120"/>
              </a:rPr>
              <a:t>5</a:t>
            </a:r>
            <a:endParaRPr lang="en-US" sz="1900" dirty="0"/>
          </a:p>
        </p:txBody>
      </p:sp>
      <p:sp>
        <p:nvSpPr>
          <p:cNvPr id="28" name="Text 25"/>
          <p:cNvSpPr/>
          <p:nvPr/>
        </p:nvSpPr>
        <p:spPr>
          <a:xfrm>
            <a:off x="1709737" y="4781193"/>
            <a:ext cx="2044541" cy="255508"/>
          </a:xfrm>
          <a:prstGeom prst="rect">
            <a:avLst/>
          </a:prstGeom>
          <a:noFill/>
          <a:ln/>
        </p:spPr>
        <p:txBody>
          <a:bodyPr wrap="none" lIns="0" tIns="0" rIns="0" bIns="0" rtlCol="0" anchor="t"/>
          <a:lstStyle/>
          <a:p>
            <a:pPr algn="r" indent="0" marL="0">
              <a:lnSpc>
                <a:spcPts val="2000"/>
              </a:lnSpc>
              <a:buNone/>
            </a:pPr>
            <a:r>
              <a:rPr lang="en-US" sz="1600" dirty="0">
                <a:solidFill>
                  <a:srgbClr val="746558"/>
                </a:solidFill>
                <a:latin typeface="Gelasio Semi Bold" pitchFamily="34" charset="0"/>
                <a:ea typeface="Gelasio Semi Bold" pitchFamily="34" charset="-122"/>
                <a:cs typeface="Gelasio Semi Bold" pitchFamily="34" charset="-120"/>
              </a:rPr>
              <a:t>Time Constraints</a:t>
            </a:r>
            <a:endParaRPr lang="en-US" sz="1600" dirty="0"/>
          </a:p>
        </p:txBody>
      </p:sp>
      <p:sp>
        <p:nvSpPr>
          <p:cNvPr id="29" name="Text 26"/>
          <p:cNvSpPr/>
          <p:nvPr/>
        </p:nvSpPr>
        <p:spPr>
          <a:xfrm>
            <a:off x="572453" y="5134808"/>
            <a:ext cx="3181826" cy="785098"/>
          </a:xfrm>
          <a:prstGeom prst="rect">
            <a:avLst/>
          </a:prstGeom>
          <a:noFill/>
          <a:ln/>
        </p:spPr>
        <p:txBody>
          <a:bodyPr wrap="square" lIns="0" tIns="0" rIns="0" bIns="0" rtlCol="0" anchor="t"/>
          <a:lstStyle/>
          <a:p>
            <a:pPr algn="r" indent="0" marL="0">
              <a:lnSpc>
                <a:spcPts val="2050"/>
              </a:lnSpc>
              <a:buNone/>
            </a:pPr>
            <a:r>
              <a:rPr lang="en-US" sz="1250" b="1" dirty="0">
                <a:solidFill>
                  <a:srgbClr val="746558"/>
                </a:solidFill>
                <a:latin typeface="Gelasio" pitchFamily="34" charset="0"/>
                <a:ea typeface="Gelasio" pitchFamily="34" charset="-122"/>
                <a:cs typeface="Gelasio" pitchFamily="34" charset="-120"/>
              </a:rPr>
              <a:t>Challenge:</a:t>
            </a:r>
            <a:pPr algn="r" indent="0" marL="0">
              <a:lnSpc>
                <a:spcPts val="2050"/>
              </a:lnSpc>
              <a:buNone/>
            </a:pPr>
            <a:r>
              <a:rPr lang="en-US" sz="1250" dirty="0">
                <a:solidFill>
                  <a:srgbClr val="746558"/>
                </a:solidFill>
                <a:latin typeface="Gelasio" pitchFamily="34" charset="0"/>
                <a:ea typeface="Gelasio" pitchFamily="34" charset="-122"/>
                <a:cs typeface="Gelasio" pitchFamily="34" charset="-120"/>
              </a:rPr>
              <a:t> Making the application work and function properly within such a short hackathon timeframe.</a:t>
            </a:r>
            <a:endParaRPr lang="en-US" sz="1250" dirty="0"/>
          </a:p>
        </p:txBody>
      </p:sp>
      <p:sp>
        <p:nvSpPr>
          <p:cNvPr id="30" name="Shape 27"/>
          <p:cNvSpPr/>
          <p:nvPr/>
        </p:nvSpPr>
        <p:spPr>
          <a:xfrm>
            <a:off x="4733092" y="5743456"/>
            <a:ext cx="490657" cy="22860"/>
          </a:xfrm>
          <a:prstGeom prst="roundRect">
            <a:avLst>
              <a:gd name="adj" fmla="val 107325"/>
            </a:avLst>
          </a:prstGeom>
          <a:solidFill>
            <a:srgbClr val="D4CEC3"/>
          </a:solidFill>
          <a:ln/>
        </p:spPr>
      </p:sp>
      <p:sp>
        <p:nvSpPr>
          <p:cNvPr id="31" name="Shape 28"/>
          <p:cNvSpPr/>
          <p:nvPr/>
        </p:nvSpPr>
        <p:spPr>
          <a:xfrm>
            <a:off x="4388048" y="5570934"/>
            <a:ext cx="367903" cy="367903"/>
          </a:xfrm>
          <a:prstGeom prst="roundRect">
            <a:avLst>
              <a:gd name="adj" fmla="val 6669"/>
            </a:avLst>
          </a:prstGeom>
          <a:solidFill>
            <a:srgbClr val="EEE8DD"/>
          </a:solidFill>
          <a:ln/>
        </p:spPr>
      </p:sp>
      <p:sp>
        <p:nvSpPr>
          <p:cNvPr id="32" name="Text 29"/>
          <p:cNvSpPr/>
          <p:nvPr/>
        </p:nvSpPr>
        <p:spPr>
          <a:xfrm>
            <a:off x="4449366" y="5601593"/>
            <a:ext cx="245269" cy="306586"/>
          </a:xfrm>
          <a:prstGeom prst="rect">
            <a:avLst/>
          </a:prstGeom>
          <a:noFill/>
          <a:ln/>
        </p:spPr>
        <p:txBody>
          <a:bodyPr wrap="none" lIns="0" tIns="0" rIns="0" bIns="0" rtlCol="0" anchor="t"/>
          <a:lstStyle/>
          <a:p>
            <a:pPr algn="ctr" indent="0" marL="0">
              <a:lnSpc>
                <a:spcPts val="1900"/>
              </a:lnSpc>
              <a:buNone/>
            </a:pPr>
            <a:r>
              <a:rPr lang="en-US" sz="1900" dirty="0">
                <a:solidFill>
                  <a:srgbClr val="746558"/>
                </a:solidFill>
                <a:latin typeface="Gelasio Semi Bold" pitchFamily="34" charset="0"/>
                <a:ea typeface="Gelasio Semi Bold" pitchFamily="34" charset="-122"/>
                <a:cs typeface="Gelasio Semi Bold" pitchFamily="34" charset="-120"/>
              </a:rPr>
              <a:t>6</a:t>
            </a:r>
            <a:endParaRPr lang="en-US" sz="1900" dirty="0"/>
          </a:p>
        </p:txBody>
      </p:sp>
      <p:sp>
        <p:nvSpPr>
          <p:cNvPr id="33" name="Text 30"/>
          <p:cNvSpPr/>
          <p:nvPr/>
        </p:nvSpPr>
        <p:spPr>
          <a:xfrm>
            <a:off x="5389721" y="5627132"/>
            <a:ext cx="2044541" cy="255508"/>
          </a:xfrm>
          <a:prstGeom prst="rect">
            <a:avLst/>
          </a:prstGeom>
          <a:noFill/>
          <a:ln/>
        </p:spPr>
        <p:txBody>
          <a:bodyPr wrap="none" lIns="0" tIns="0" rIns="0" bIns="0" rtlCol="0" anchor="t"/>
          <a:lstStyle/>
          <a:p>
            <a:pPr algn="l" indent="0" marL="0">
              <a:lnSpc>
                <a:spcPts val="2000"/>
              </a:lnSpc>
              <a:buNone/>
            </a:pPr>
            <a:r>
              <a:rPr lang="en-US" sz="1600" dirty="0">
                <a:solidFill>
                  <a:srgbClr val="746558"/>
                </a:solidFill>
                <a:latin typeface="Gelasio Semi Bold" pitchFamily="34" charset="0"/>
                <a:ea typeface="Gelasio Semi Bold" pitchFamily="34" charset="-122"/>
                <a:cs typeface="Gelasio Semi Bold" pitchFamily="34" charset="-120"/>
              </a:rPr>
              <a:t>Agile Development</a:t>
            </a:r>
            <a:endParaRPr lang="en-US" sz="1600" dirty="0"/>
          </a:p>
        </p:txBody>
      </p:sp>
      <p:sp>
        <p:nvSpPr>
          <p:cNvPr id="34" name="Text 31"/>
          <p:cNvSpPr/>
          <p:nvPr/>
        </p:nvSpPr>
        <p:spPr>
          <a:xfrm>
            <a:off x="5389721" y="5980748"/>
            <a:ext cx="3181826" cy="523399"/>
          </a:xfrm>
          <a:prstGeom prst="rect">
            <a:avLst/>
          </a:prstGeom>
          <a:noFill/>
          <a:ln/>
        </p:spPr>
        <p:txBody>
          <a:bodyPr wrap="square" lIns="0" tIns="0" rIns="0" bIns="0" rtlCol="0" anchor="t"/>
          <a:lstStyle/>
          <a:p>
            <a:pPr algn="l" indent="0" marL="0">
              <a:lnSpc>
                <a:spcPts val="2050"/>
              </a:lnSpc>
              <a:buNone/>
            </a:pPr>
            <a:r>
              <a:rPr lang="en-US" sz="1250" b="1" dirty="0">
                <a:solidFill>
                  <a:srgbClr val="746558"/>
                </a:solidFill>
                <a:latin typeface="Gelasio" pitchFamily="34" charset="0"/>
                <a:ea typeface="Gelasio" pitchFamily="34" charset="-122"/>
                <a:cs typeface="Gelasio" pitchFamily="34" charset="-120"/>
              </a:rPr>
              <a:t>Solution:</a:t>
            </a:r>
            <a:pPr algn="l" indent="0" marL="0">
              <a:lnSpc>
                <a:spcPts val="2050"/>
              </a:lnSpc>
              <a:buNone/>
            </a:pPr>
            <a:r>
              <a:rPr lang="en-US" sz="1250" dirty="0">
                <a:solidFill>
                  <a:srgbClr val="746558"/>
                </a:solidFill>
                <a:latin typeface="Gelasio" pitchFamily="34" charset="0"/>
                <a:ea typeface="Gelasio" pitchFamily="34" charset="-122"/>
                <a:cs typeface="Gelasio" pitchFamily="34" charset="-120"/>
              </a:rPr>
              <a:t> Prioritized core features and used rapid prototyping techniques.</a:t>
            </a:r>
            <a:endParaRPr lang="en-US" sz="1250" dirty="0"/>
          </a:p>
        </p:txBody>
      </p:sp>
      <p:sp>
        <p:nvSpPr>
          <p:cNvPr id="35" name="Shape 32"/>
          <p:cNvSpPr/>
          <p:nvPr/>
        </p:nvSpPr>
        <p:spPr>
          <a:xfrm>
            <a:off x="3920252" y="6589395"/>
            <a:ext cx="490657" cy="22860"/>
          </a:xfrm>
          <a:prstGeom prst="roundRect">
            <a:avLst>
              <a:gd name="adj" fmla="val 107325"/>
            </a:avLst>
          </a:prstGeom>
          <a:solidFill>
            <a:srgbClr val="D4CEC3"/>
          </a:solidFill>
          <a:ln/>
        </p:spPr>
      </p:sp>
      <p:sp>
        <p:nvSpPr>
          <p:cNvPr id="36" name="Shape 33"/>
          <p:cNvSpPr/>
          <p:nvPr/>
        </p:nvSpPr>
        <p:spPr>
          <a:xfrm>
            <a:off x="4388048" y="6416873"/>
            <a:ext cx="367903" cy="367903"/>
          </a:xfrm>
          <a:prstGeom prst="roundRect">
            <a:avLst>
              <a:gd name="adj" fmla="val 6669"/>
            </a:avLst>
          </a:prstGeom>
          <a:solidFill>
            <a:srgbClr val="EEE8DD"/>
          </a:solidFill>
          <a:ln/>
        </p:spPr>
      </p:sp>
      <p:sp>
        <p:nvSpPr>
          <p:cNvPr id="37" name="Text 34"/>
          <p:cNvSpPr/>
          <p:nvPr/>
        </p:nvSpPr>
        <p:spPr>
          <a:xfrm>
            <a:off x="4449366" y="6447532"/>
            <a:ext cx="245269" cy="306586"/>
          </a:xfrm>
          <a:prstGeom prst="rect">
            <a:avLst/>
          </a:prstGeom>
          <a:noFill/>
          <a:ln/>
        </p:spPr>
        <p:txBody>
          <a:bodyPr wrap="none" lIns="0" tIns="0" rIns="0" bIns="0" rtlCol="0" anchor="t"/>
          <a:lstStyle/>
          <a:p>
            <a:pPr algn="ctr" indent="0" marL="0">
              <a:lnSpc>
                <a:spcPts val="1900"/>
              </a:lnSpc>
              <a:buNone/>
            </a:pPr>
            <a:r>
              <a:rPr lang="en-US" sz="1900" dirty="0">
                <a:solidFill>
                  <a:srgbClr val="746558"/>
                </a:solidFill>
                <a:latin typeface="Gelasio Semi Bold" pitchFamily="34" charset="0"/>
                <a:ea typeface="Gelasio Semi Bold" pitchFamily="34" charset="-122"/>
                <a:cs typeface="Gelasio Semi Bold" pitchFamily="34" charset="-120"/>
              </a:rPr>
              <a:t>7</a:t>
            </a:r>
            <a:endParaRPr lang="en-US" sz="1900" dirty="0"/>
          </a:p>
        </p:txBody>
      </p:sp>
      <p:sp>
        <p:nvSpPr>
          <p:cNvPr id="38" name="Text 35"/>
          <p:cNvSpPr/>
          <p:nvPr/>
        </p:nvSpPr>
        <p:spPr>
          <a:xfrm>
            <a:off x="913805" y="6473071"/>
            <a:ext cx="2840474" cy="255508"/>
          </a:xfrm>
          <a:prstGeom prst="rect">
            <a:avLst/>
          </a:prstGeom>
          <a:noFill/>
          <a:ln/>
        </p:spPr>
        <p:txBody>
          <a:bodyPr wrap="none" lIns="0" tIns="0" rIns="0" bIns="0" rtlCol="0" anchor="t"/>
          <a:lstStyle/>
          <a:p>
            <a:pPr algn="r" indent="0" marL="0">
              <a:lnSpc>
                <a:spcPts val="2000"/>
              </a:lnSpc>
              <a:buNone/>
            </a:pPr>
            <a:r>
              <a:rPr lang="en-US" sz="1600" dirty="0">
                <a:solidFill>
                  <a:srgbClr val="746558"/>
                </a:solidFill>
                <a:latin typeface="Gelasio Semi Bold" pitchFamily="34" charset="0"/>
                <a:ea typeface="Gelasio Semi Bold" pitchFamily="34" charset="-122"/>
                <a:cs typeface="Gelasio Semi Bold" pitchFamily="34" charset="-120"/>
              </a:rPr>
              <a:t>Asynchronous Coordination</a:t>
            </a:r>
            <a:endParaRPr lang="en-US" sz="1600" dirty="0"/>
          </a:p>
        </p:txBody>
      </p:sp>
      <p:sp>
        <p:nvSpPr>
          <p:cNvPr id="39" name="Text 36"/>
          <p:cNvSpPr/>
          <p:nvPr/>
        </p:nvSpPr>
        <p:spPr>
          <a:xfrm>
            <a:off x="572453" y="6826687"/>
            <a:ext cx="3181826" cy="523399"/>
          </a:xfrm>
          <a:prstGeom prst="rect">
            <a:avLst/>
          </a:prstGeom>
          <a:noFill/>
          <a:ln/>
        </p:spPr>
        <p:txBody>
          <a:bodyPr wrap="square" lIns="0" tIns="0" rIns="0" bIns="0" rtlCol="0" anchor="t"/>
          <a:lstStyle/>
          <a:p>
            <a:pPr algn="r" indent="0" marL="0">
              <a:lnSpc>
                <a:spcPts val="2050"/>
              </a:lnSpc>
              <a:buNone/>
            </a:pPr>
            <a:r>
              <a:rPr lang="en-US" sz="1250" b="1" dirty="0">
                <a:solidFill>
                  <a:srgbClr val="746558"/>
                </a:solidFill>
                <a:latin typeface="Gelasio" pitchFamily="34" charset="0"/>
                <a:ea typeface="Gelasio" pitchFamily="34" charset="-122"/>
                <a:cs typeface="Gelasio" pitchFamily="34" charset="-120"/>
              </a:rPr>
              <a:t>Challenge:</a:t>
            </a:r>
            <a:pPr algn="r" indent="0" marL="0">
              <a:lnSpc>
                <a:spcPts val="2050"/>
              </a:lnSpc>
              <a:buNone/>
            </a:pPr>
            <a:r>
              <a:rPr lang="en-US" sz="1250" dirty="0">
                <a:solidFill>
                  <a:srgbClr val="746558"/>
                </a:solidFill>
                <a:latin typeface="Gelasio" pitchFamily="34" charset="0"/>
                <a:ea typeface="Gelasio" pitchFamily="34" charset="-122"/>
                <a:cs typeface="Gelasio" pitchFamily="34" charset="-120"/>
              </a:rPr>
              <a:t> Managing asynchronous work and collaboration across team members.</a:t>
            </a:r>
            <a:endParaRPr lang="en-US" sz="12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2850237"/>
            <a:ext cx="6244709" cy="2529007"/>
          </a:xfrm>
          <a:prstGeom prst="rect">
            <a:avLst/>
          </a:prstGeom>
        </p:spPr>
      </p:pic>
      <p:sp>
        <p:nvSpPr>
          <p:cNvPr id="3" name="Text 0"/>
          <p:cNvSpPr/>
          <p:nvPr/>
        </p:nvSpPr>
        <p:spPr>
          <a:xfrm>
            <a:off x="7599521" y="2198370"/>
            <a:ext cx="6244709" cy="1417558"/>
          </a:xfrm>
          <a:prstGeom prst="rect">
            <a:avLst/>
          </a:prstGeom>
          <a:noFill/>
          <a:ln/>
        </p:spPr>
        <p:txBody>
          <a:bodyPr wrap="square" lIns="0" tIns="0" rIns="0" bIns="0" rtlCol="0" anchor="t"/>
          <a:lstStyle/>
          <a:p>
            <a:pPr algn="l" indent="0" marL="0">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UI Design and first idea</a:t>
            </a:r>
            <a:endParaRPr lang="en-US" sz="4450" dirty="0"/>
          </a:p>
        </p:txBody>
      </p:sp>
      <p:sp>
        <p:nvSpPr>
          <p:cNvPr id="4" name="Text 1"/>
          <p:cNvSpPr/>
          <p:nvPr/>
        </p:nvSpPr>
        <p:spPr>
          <a:xfrm>
            <a:off x="7599521" y="3842742"/>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This UI would provide real time locations as popups to learn about UST Spending.</a:t>
            </a:r>
            <a:endParaRPr lang="en-US" sz="1750" dirty="0"/>
          </a:p>
        </p:txBody>
      </p:sp>
      <p:sp>
        <p:nvSpPr>
          <p:cNvPr id="5" name="Text 2"/>
          <p:cNvSpPr/>
          <p:nvPr/>
        </p:nvSpPr>
        <p:spPr>
          <a:xfrm>
            <a:off x="7599521" y="4647843"/>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One can access the information, and get in, into 'dens' to interact with the game.</a:t>
            </a:r>
            <a:endParaRPr lang="en-US" sz="1750" dirty="0"/>
          </a:p>
        </p:txBody>
      </p:sp>
      <p:sp>
        <p:nvSpPr>
          <p:cNvPr id="6" name="Text 3"/>
          <p:cNvSpPr/>
          <p:nvPr/>
        </p:nvSpPr>
        <p:spPr>
          <a:xfrm>
            <a:off x="7599521" y="5452943"/>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Alternatively the user could scan a QR code in specific locations leading them to the game itself.</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1158954"/>
            <a:ext cx="5911691" cy="5911691"/>
          </a:xfrm>
          <a:prstGeom prst="rect">
            <a:avLst/>
          </a:prstGeom>
        </p:spPr>
      </p:pic>
      <p:sp>
        <p:nvSpPr>
          <p:cNvPr id="3" name="Text 0"/>
          <p:cNvSpPr/>
          <p:nvPr/>
        </p:nvSpPr>
        <p:spPr>
          <a:xfrm>
            <a:off x="7599521" y="2569726"/>
            <a:ext cx="5924193" cy="708779"/>
          </a:xfrm>
          <a:prstGeom prst="rect">
            <a:avLst/>
          </a:prstGeom>
          <a:noFill/>
          <a:ln/>
        </p:spPr>
        <p:txBody>
          <a:bodyPr wrap="none" lIns="0" tIns="0" rIns="0" bIns="0" rtlCol="0" anchor="t"/>
          <a:lstStyle/>
          <a:p>
            <a:pPr algn="l" indent="0" marL="0">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Choice of the Engine:</a:t>
            </a:r>
            <a:endParaRPr lang="en-US" sz="4450" dirty="0"/>
          </a:p>
        </p:txBody>
      </p:sp>
      <p:sp>
        <p:nvSpPr>
          <p:cNvPr id="4" name="Text 1"/>
          <p:cNvSpPr/>
          <p:nvPr/>
        </p:nvSpPr>
        <p:spPr>
          <a:xfrm>
            <a:off x="7599521" y="3505319"/>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We choose Godot for the familiarity with python, without needing for all the members to learn C# or C++.</a:t>
            </a:r>
            <a:endParaRPr lang="en-US" sz="1750" dirty="0"/>
          </a:p>
        </p:txBody>
      </p:sp>
      <p:sp>
        <p:nvSpPr>
          <p:cNvPr id="5" name="Text 2"/>
          <p:cNvSpPr/>
          <p:nvPr/>
        </p:nvSpPr>
        <p:spPr>
          <a:xfrm>
            <a:off x="7599521" y="431042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It is free.</a:t>
            </a:r>
            <a:endParaRPr lang="en-US" sz="1750" dirty="0"/>
          </a:p>
        </p:txBody>
      </p:sp>
      <p:sp>
        <p:nvSpPr>
          <p:cNvPr id="6" name="Text 3"/>
          <p:cNvSpPr/>
          <p:nvPr/>
        </p:nvSpPr>
        <p:spPr>
          <a:xfrm>
            <a:off x="7599521" y="475261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And one member has already experience with the engine</a:t>
            </a:r>
            <a:endParaRPr lang="en-US" sz="1750" dirty="0"/>
          </a:p>
        </p:txBody>
      </p:sp>
      <p:sp>
        <p:nvSpPr>
          <p:cNvPr id="7" name="Text 4"/>
          <p:cNvSpPr/>
          <p:nvPr/>
        </p:nvSpPr>
        <p:spPr>
          <a:xfrm>
            <a:off x="7599521" y="5319593"/>
            <a:ext cx="6244709"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2025-11-16T10:05:50Z</dcterms:created>
  <dcterms:modified xsi:type="dcterms:W3CDTF">2025-11-16T10:05:50Z</dcterms:modified>
</cp:coreProperties>
</file>